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331" r:id="rId2"/>
    <p:sldId id="332" r:id="rId3"/>
    <p:sldId id="256" r:id="rId4"/>
    <p:sldId id="415" r:id="rId5"/>
    <p:sldId id="414" r:id="rId6"/>
    <p:sldId id="416" r:id="rId7"/>
    <p:sldId id="361" r:id="rId8"/>
    <p:sldId id="405" r:id="rId9"/>
    <p:sldId id="407" r:id="rId10"/>
    <p:sldId id="408" r:id="rId11"/>
    <p:sldId id="409" r:id="rId12"/>
    <p:sldId id="410" r:id="rId13"/>
    <p:sldId id="411" r:id="rId14"/>
    <p:sldId id="412" r:id="rId15"/>
    <p:sldId id="413" r:id="rId16"/>
    <p:sldId id="417" r:id="rId17"/>
    <p:sldId id="418" r:id="rId18"/>
    <p:sldId id="419" r:id="rId19"/>
    <p:sldId id="420" r:id="rId20"/>
    <p:sldId id="421" r:id="rId21"/>
    <p:sldId id="423" r:id="rId22"/>
    <p:sldId id="422" r:id="rId23"/>
    <p:sldId id="424" r:id="rId24"/>
    <p:sldId id="431" r:id="rId25"/>
    <p:sldId id="425" r:id="rId26"/>
    <p:sldId id="426" r:id="rId27"/>
    <p:sldId id="427" r:id="rId28"/>
    <p:sldId id="428" r:id="rId29"/>
    <p:sldId id="429" r:id="rId30"/>
    <p:sldId id="451" r:id="rId31"/>
    <p:sldId id="430"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5" r:id="rId45"/>
    <p:sldId id="446" r:id="rId46"/>
    <p:sldId id="447" r:id="rId47"/>
    <p:sldId id="456" r:id="rId48"/>
    <p:sldId id="448" r:id="rId49"/>
    <p:sldId id="449" r:id="rId50"/>
    <p:sldId id="450" r:id="rId51"/>
    <p:sldId id="457" r:id="rId52"/>
    <p:sldId id="458" r:id="rId53"/>
    <p:sldId id="452" r:id="rId54"/>
    <p:sldId id="454" r:id="rId55"/>
    <p:sldId id="453" r:id="rId56"/>
    <p:sldId id="459" r:id="rId57"/>
    <p:sldId id="455" r:id="rId58"/>
  </p:sldIdLst>
  <p:sldSz cx="12198350" cy="6859588"/>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C55"/>
    <a:srgbClr val="EB605F"/>
    <a:srgbClr val="1A2B78"/>
    <a:srgbClr val="16366D"/>
    <a:srgbClr val="0A5A8D"/>
    <a:srgbClr val="EE6618"/>
    <a:srgbClr val="16A1D7"/>
    <a:srgbClr val="FF0066"/>
    <a:srgbClr val="45485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9" autoAdjust="0"/>
    <p:restoredTop sz="94660"/>
  </p:normalViewPr>
  <p:slideViewPr>
    <p:cSldViewPr>
      <p:cViewPr varScale="1">
        <p:scale>
          <a:sx n="83" d="100"/>
          <a:sy n="83" d="100"/>
        </p:scale>
        <p:origin x="816" y="62"/>
      </p:cViewPr>
      <p:guideLst>
        <p:guide orient="horz" pos="2160"/>
        <p:guide pos="3842"/>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2020/12/25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更多模板请关注：https://haosc.tukuppt.com</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10</a:t>
            </a:fld>
            <a:endParaRPr lang="zh-CN" altLang="en-US"/>
          </a:p>
        </p:txBody>
      </p:sp>
    </p:spTree>
    <p:extLst>
      <p:ext uri="{BB962C8B-B14F-4D97-AF65-F5344CB8AC3E}">
        <p14:creationId xmlns:p14="http://schemas.microsoft.com/office/powerpoint/2010/main" val="1710671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11</a:t>
            </a:fld>
            <a:endParaRPr lang="zh-CN" altLang="en-US"/>
          </a:p>
        </p:txBody>
      </p:sp>
    </p:spTree>
    <p:extLst>
      <p:ext uri="{BB962C8B-B14F-4D97-AF65-F5344CB8AC3E}">
        <p14:creationId xmlns:p14="http://schemas.microsoft.com/office/powerpoint/2010/main" val="22889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12</a:t>
            </a:fld>
            <a:endParaRPr lang="zh-CN" altLang="en-US"/>
          </a:p>
        </p:txBody>
      </p:sp>
    </p:spTree>
    <p:extLst>
      <p:ext uri="{BB962C8B-B14F-4D97-AF65-F5344CB8AC3E}">
        <p14:creationId xmlns:p14="http://schemas.microsoft.com/office/powerpoint/2010/main" val="363564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13</a:t>
            </a:fld>
            <a:endParaRPr lang="zh-CN" altLang="en-US"/>
          </a:p>
        </p:txBody>
      </p:sp>
    </p:spTree>
    <p:extLst>
      <p:ext uri="{BB962C8B-B14F-4D97-AF65-F5344CB8AC3E}">
        <p14:creationId xmlns:p14="http://schemas.microsoft.com/office/powerpoint/2010/main" val="13924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14</a:t>
            </a:fld>
            <a:endParaRPr lang="zh-CN" altLang="en-US"/>
          </a:p>
        </p:txBody>
      </p:sp>
    </p:spTree>
    <p:extLst>
      <p:ext uri="{BB962C8B-B14F-4D97-AF65-F5344CB8AC3E}">
        <p14:creationId xmlns:p14="http://schemas.microsoft.com/office/powerpoint/2010/main" val="222753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15</a:t>
            </a:fld>
            <a:endParaRPr lang="zh-CN" altLang="en-US"/>
          </a:p>
        </p:txBody>
      </p:sp>
    </p:spTree>
    <p:extLst>
      <p:ext uri="{BB962C8B-B14F-4D97-AF65-F5344CB8AC3E}">
        <p14:creationId xmlns:p14="http://schemas.microsoft.com/office/powerpoint/2010/main" val="261433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16</a:t>
            </a:fld>
            <a:endParaRPr lang="zh-CN" altLang="en-US"/>
          </a:p>
        </p:txBody>
      </p:sp>
    </p:spTree>
    <p:extLst>
      <p:ext uri="{BB962C8B-B14F-4D97-AF65-F5344CB8AC3E}">
        <p14:creationId xmlns:p14="http://schemas.microsoft.com/office/powerpoint/2010/main" val="369800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17</a:t>
            </a:fld>
            <a:endParaRPr lang="zh-CN" altLang="en-US"/>
          </a:p>
        </p:txBody>
      </p:sp>
    </p:spTree>
    <p:extLst>
      <p:ext uri="{BB962C8B-B14F-4D97-AF65-F5344CB8AC3E}">
        <p14:creationId xmlns:p14="http://schemas.microsoft.com/office/powerpoint/2010/main" val="2285260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18</a:t>
            </a:fld>
            <a:endParaRPr lang="zh-CN" altLang="en-US"/>
          </a:p>
        </p:txBody>
      </p:sp>
    </p:spTree>
    <p:extLst>
      <p:ext uri="{BB962C8B-B14F-4D97-AF65-F5344CB8AC3E}">
        <p14:creationId xmlns:p14="http://schemas.microsoft.com/office/powerpoint/2010/main" val="3552308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19</a:t>
            </a:fld>
            <a:endParaRPr lang="zh-CN" altLang="en-US"/>
          </a:p>
        </p:txBody>
      </p:sp>
    </p:spTree>
    <p:extLst>
      <p:ext uri="{BB962C8B-B14F-4D97-AF65-F5344CB8AC3E}">
        <p14:creationId xmlns:p14="http://schemas.microsoft.com/office/powerpoint/2010/main" val="288535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20</a:t>
            </a:fld>
            <a:endParaRPr lang="zh-CN" altLang="en-US"/>
          </a:p>
        </p:txBody>
      </p:sp>
    </p:spTree>
    <p:extLst>
      <p:ext uri="{BB962C8B-B14F-4D97-AF65-F5344CB8AC3E}">
        <p14:creationId xmlns:p14="http://schemas.microsoft.com/office/powerpoint/2010/main" val="3789197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21</a:t>
            </a:fld>
            <a:endParaRPr lang="zh-CN" altLang="en-US"/>
          </a:p>
        </p:txBody>
      </p:sp>
    </p:spTree>
    <p:extLst>
      <p:ext uri="{BB962C8B-B14F-4D97-AF65-F5344CB8AC3E}">
        <p14:creationId xmlns:p14="http://schemas.microsoft.com/office/powerpoint/2010/main" val="384826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22</a:t>
            </a:fld>
            <a:endParaRPr lang="zh-CN" altLang="en-US"/>
          </a:p>
        </p:txBody>
      </p:sp>
    </p:spTree>
    <p:extLst>
      <p:ext uri="{BB962C8B-B14F-4D97-AF65-F5344CB8AC3E}">
        <p14:creationId xmlns:p14="http://schemas.microsoft.com/office/powerpoint/2010/main" val="364459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23</a:t>
            </a:fld>
            <a:endParaRPr lang="zh-CN" altLang="en-US"/>
          </a:p>
        </p:txBody>
      </p:sp>
    </p:spTree>
    <p:extLst>
      <p:ext uri="{BB962C8B-B14F-4D97-AF65-F5344CB8AC3E}">
        <p14:creationId xmlns:p14="http://schemas.microsoft.com/office/powerpoint/2010/main" val="68859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24</a:t>
            </a:fld>
            <a:endParaRPr lang="zh-CN" altLang="en-US"/>
          </a:p>
        </p:txBody>
      </p:sp>
    </p:spTree>
    <p:extLst>
      <p:ext uri="{BB962C8B-B14F-4D97-AF65-F5344CB8AC3E}">
        <p14:creationId xmlns:p14="http://schemas.microsoft.com/office/powerpoint/2010/main" val="1481082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25</a:t>
            </a:fld>
            <a:endParaRPr lang="zh-CN" altLang="en-US"/>
          </a:p>
        </p:txBody>
      </p:sp>
    </p:spTree>
    <p:extLst>
      <p:ext uri="{BB962C8B-B14F-4D97-AF65-F5344CB8AC3E}">
        <p14:creationId xmlns:p14="http://schemas.microsoft.com/office/powerpoint/2010/main" val="3554054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26</a:t>
            </a:fld>
            <a:endParaRPr lang="zh-CN" altLang="en-US"/>
          </a:p>
        </p:txBody>
      </p:sp>
    </p:spTree>
    <p:extLst>
      <p:ext uri="{BB962C8B-B14F-4D97-AF65-F5344CB8AC3E}">
        <p14:creationId xmlns:p14="http://schemas.microsoft.com/office/powerpoint/2010/main" val="2476432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27</a:t>
            </a:fld>
            <a:endParaRPr lang="zh-CN" altLang="en-US"/>
          </a:p>
        </p:txBody>
      </p:sp>
    </p:spTree>
    <p:extLst>
      <p:ext uri="{BB962C8B-B14F-4D97-AF65-F5344CB8AC3E}">
        <p14:creationId xmlns:p14="http://schemas.microsoft.com/office/powerpoint/2010/main" val="377444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28</a:t>
            </a:fld>
            <a:endParaRPr lang="zh-CN" altLang="en-US"/>
          </a:p>
        </p:txBody>
      </p:sp>
    </p:spTree>
    <p:extLst>
      <p:ext uri="{BB962C8B-B14F-4D97-AF65-F5344CB8AC3E}">
        <p14:creationId xmlns:p14="http://schemas.microsoft.com/office/powerpoint/2010/main" val="3162105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29</a:t>
            </a:fld>
            <a:endParaRPr lang="zh-CN" altLang="en-US"/>
          </a:p>
        </p:txBody>
      </p:sp>
    </p:spTree>
    <p:extLst>
      <p:ext uri="{BB962C8B-B14F-4D97-AF65-F5344CB8AC3E}">
        <p14:creationId xmlns:p14="http://schemas.microsoft.com/office/powerpoint/2010/main" val="171971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30</a:t>
            </a:fld>
            <a:endParaRPr lang="zh-CN" altLang="en-US"/>
          </a:p>
        </p:txBody>
      </p:sp>
    </p:spTree>
    <p:extLst>
      <p:ext uri="{BB962C8B-B14F-4D97-AF65-F5344CB8AC3E}">
        <p14:creationId xmlns:p14="http://schemas.microsoft.com/office/powerpoint/2010/main" val="3441353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3957531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extLst>
      <p:ext uri="{BB962C8B-B14F-4D97-AF65-F5344CB8AC3E}">
        <p14:creationId xmlns:p14="http://schemas.microsoft.com/office/powerpoint/2010/main" val="3690028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33</a:t>
            </a:fld>
            <a:endParaRPr lang="zh-CN" altLang="en-US"/>
          </a:p>
        </p:txBody>
      </p:sp>
    </p:spTree>
    <p:extLst>
      <p:ext uri="{BB962C8B-B14F-4D97-AF65-F5344CB8AC3E}">
        <p14:creationId xmlns:p14="http://schemas.microsoft.com/office/powerpoint/2010/main" val="2122505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34</a:t>
            </a:fld>
            <a:endParaRPr lang="zh-CN" altLang="en-US"/>
          </a:p>
        </p:txBody>
      </p:sp>
    </p:spTree>
    <p:extLst>
      <p:ext uri="{BB962C8B-B14F-4D97-AF65-F5344CB8AC3E}">
        <p14:creationId xmlns:p14="http://schemas.microsoft.com/office/powerpoint/2010/main" val="280712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35</a:t>
            </a:fld>
            <a:endParaRPr lang="zh-CN" altLang="en-US"/>
          </a:p>
        </p:txBody>
      </p:sp>
    </p:spTree>
    <p:extLst>
      <p:ext uri="{BB962C8B-B14F-4D97-AF65-F5344CB8AC3E}">
        <p14:creationId xmlns:p14="http://schemas.microsoft.com/office/powerpoint/2010/main" val="2759349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36</a:t>
            </a:fld>
            <a:endParaRPr lang="zh-CN" altLang="en-US"/>
          </a:p>
        </p:txBody>
      </p:sp>
    </p:spTree>
    <p:extLst>
      <p:ext uri="{BB962C8B-B14F-4D97-AF65-F5344CB8AC3E}">
        <p14:creationId xmlns:p14="http://schemas.microsoft.com/office/powerpoint/2010/main" val="3165657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37</a:t>
            </a:fld>
            <a:endParaRPr lang="zh-CN" altLang="en-US"/>
          </a:p>
        </p:txBody>
      </p:sp>
    </p:spTree>
    <p:extLst>
      <p:ext uri="{BB962C8B-B14F-4D97-AF65-F5344CB8AC3E}">
        <p14:creationId xmlns:p14="http://schemas.microsoft.com/office/powerpoint/2010/main" val="397359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38</a:t>
            </a:fld>
            <a:endParaRPr lang="zh-CN" altLang="en-US"/>
          </a:p>
        </p:txBody>
      </p:sp>
    </p:spTree>
    <p:extLst>
      <p:ext uri="{BB962C8B-B14F-4D97-AF65-F5344CB8AC3E}">
        <p14:creationId xmlns:p14="http://schemas.microsoft.com/office/powerpoint/2010/main" val="2583360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39</a:t>
            </a:fld>
            <a:endParaRPr lang="zh-CN" altLang="en-US"/>
          </a:p>
        </p:txBody>
      </p:sp>
    </p:spTree>
    <p:extLst>
      <p:ext uri="{BB962C8B-B14F-4D97-AF65-F5344CB8AC3E}">
        <p14:creationId xmlns:p14="http://schemas.microsoft.com/office/powerpoint/2010/main" val="22886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4228929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40</a:t>
            </a:fld>
            <a:endParaRPr lang="zh-CN" altLang="en-US"/>
          </a:p>
        </p:txBody>
      </p:sp>
    </p:spTree>
    <p:extLst>
      <p:ext uri="{BB962C8B-B14F-4D97-AF65-F5344CB8AC3E}">
        <p14:creationId xmlns:p14="http://schemas.microsoft.com/office/powerpoint/2010/main" val="930546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41</a:t>
            </a:fld>
            <a:endParaRPr lang="zh-CN" altLang="en-US"/>
          </a:p>
        </p:txBody>
      </p:sp>
    </p:spTree>
    <p:extLst>
      <p:ext uri="{BB962C8B-B14F-4D97-AF65-F5344CB8AC3E}">
        <p14:creationId xmlns:p14="http://schemas.microsoft.com/office/powerpoint/2010/main" val="167857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42</a:t>
            </a:fld>
            <a:endParaRPr lang="zh-CN" altLang="en-US"/>
          </a:p>
        </p:txBody>
      </p:sp>
    </p:spTree>
    <p:extLst>
      <p:ext uri="{BB962C8B-B14F-4D97-AF65-F5344CB8AC3E}">
        <p14:creationId xmlns:p14="http://schemas.microsoft.com/office/powerpoint/2010/main" val="4045799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43</a:t>
            </a:fld>
            <a:endParaRPr lang="zh-CN" altLang="en-US"/>
          </a:p>
        </p:txBody>
      </p:sp>
    </p:spTree>
    <p:extLst>
      <p:ext uri="{BB962C8B-B14F-4D97-AF65-F5344CB8AC3E}">
        <p14:creationId xmlns:p14="http://schemas.microsoft.com/office/powerpoint/2010/main" val="1789340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44</a:t>
            </a:fld>
            <a:endParaRPr lang="zh-CN" altLang="en-US"/>
          </a:p>
        </p:txBody>
      </p:sp>
    </p:spTree>
    <p:extLst>
      <p:ext uri="{BB962C8B-B14F-4D97-AF65-F5344CB8AC3E}">
        <p14:creationId xmlns:p14="http://schemas.microsoft.com/office/powerpoint/2010/main" val="2419187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45</a:t>
            </a:fld>
            <a:endParaRPr lang="zh-CN" altLang="en-US"/>
          </a:p>
        </p:txBody>
      </p:sp>
    </p:spTree>
    <p:extLst>
      <p:ext uri="{BB962C8B-B14F-4D97-AF65-F5344CB8AC3E}">
        <p14:creationId xmlns:p14="http://schemas.microsoft.com/office/powerpoint/2010/main" val="1594249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46</a:t>
            </a:fld>
            <a:endParaRPr lang="zh-CN" altLang="en-US"/>
          </a:p>
        </p:txBody>
      </p:sp>
    </p:spTree>
    <p:extLst>
      <p:ext uri="{BB962C8B-B14F-4D97-AF65-F5344CB8AC3E}">
        <p14:creationId xmlns:p14="http://schemas.microsoft.com/office/powerpoint/2010/main" val="511376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47</a:t>
            </a:fld>
            <a:endParaRPr lang="zh-CN" altLang="en-US"/>
          </a:p>
        </p:txBody>
      </p:sp>
    </p:spTree>
    <p:extLst>
      <p:ext uri="{BB962C8B-B14F-4D97-AF65-F5344CB8AC3E}">
        <p14:creationId xmlns:p14="http://schemas.microsoft.com/office/powerpoint/2010/main" val="230519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48</a:t>
            </a:fld>
            <a:endParaRPr lang="zh-CN" altLang="en-US"/>
          </a:p>
        </p:txBody>
      </p:sp>
    </p:spTree>
    <p:extLst>
      <p:ext uri="{BB962C8B-B14F-4D97-AF65-F5344CB8AC3E}">
        <p14:creationId xmlns:p14="http://schemas.microsoft.com/office/powerpoint/2010/main" val="3258938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49</a:t>
            </a:fld>
            <a:endParaRPr lang="zh-CN" altLang="en-US"/>
          </a:p>
        </p:txBody>
      </p:sp>
    </p:spTree>
    <p:extLst>
      <p:ext uri="{BB962C8B-B14F-4D97-AF65-F5344CB8AC3E}">
        <p14:creationId xmlns:p14="http://schemas.microsoft.com/office/powerpoint/2010/main" val="176838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691815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50</a:t>
            </a:fld>
            <a:endParaRPr lang="zh-CN" altLang="en-US"/>
          </a:p>
        </p:txBody>
      </p:sp>
    </p:spTree>
    <p:extLst>
      <p:ext uri="{BB962C8B-B14F-4D97-AF65-F5344CB8AC3E}">
        <p14:creationId xmlns:p14="http://schemas.microsoft.com/office/powerpoint/2010/main" val="130131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51</a:t>
            </a:fld>
            <a:endParaRPr lang="zh-CN" altLang="en-US"/>
          </a:p>
        </p:txBody>
      </p:sp>
    </p:spTree>
    <p:extLst>
      <p:ext uri="{BB962C8B-B14F-4D97-AF65-F5344CB8AC3E}">
        <p14:creationId xmlns:p14="http://schemas.microsoft.com/office/powerpoint/2010/main" val="3094655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52</a:t>
            </a:fld>
            <a:endParaRPr lang="zh-CN" altLang="en-US"/>
          </a:p>
        </p:txBody>
      </p:sp>
    </p:spTree>
    <p:extLst>
      <p:ext uri="{BB962C8B-B14F-4D97-AF65-F5344CB8AC3E}">
        <p14:creationId xmlns:p14="http://schemas.microsoft.com/office/powerpoint/2010/main" val="1497485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53</a:t>
            </a:fld>
            <a:endParaRPr lang="zh-CN" altLang="en-US"/>
          </a:p>
        </p:txBody>
      </p:sp>
    </p:spTree>
    <p:extLst>
      <p:ext uri="{BB962C8B-B14F-4D97-AF65-F5344CB8AC3E}">
        <p14:creationId xmlns:p14="http://schemas.microsoft.com/office/powerpoint/2010/main" val="648730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54</a:t>
            </a:fld>
            <a:endParaRPr lang="zh-CN" altLang="en-US"/>
          </a:p>
        </p:txBody>
      </p:sp>
    </p:spTree>
    <p:extLst>
      <p:ext uri="{BB962C8B-B14F-4D97-AF65-F5344CB8AC3E}">
        <p14:creationId xmlns:p14="http://schemas.microsoft.com/office/powerpoint/2010/main" val="7136540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55</a:t>
            </a:fld>
            <a:endParaRPr lang="zh-CN" altLang="en-US"/>
          </a:p>
        </p:txBody>
      </p:sp>
    </p:spTree>
    <p:extLst>
      <p:ext uri="{BB962C8B-B14F-4D97-AF65-F5344CB8AC3E}">
        <p14:creationId xmlns:p14="http://schemas.microsoft.com/office/powerpoint/2010/main" val="3584263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更多模板请关注：https://haosc.tukuppt.com</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57</a:t>
            </a:fld>
            <a:endParaRPr lang="zh-CN" altLang="en-US"/>
          </a:p>
        </p:txBody>
      </p:sp>
    </p:spTree>
    <p:extLst>
      <p:ext uri="{BB962C8B-B14F-4D97-AF65-F5344CB8AC3E}">
        <p14:creationId xmlns:p14="http://schemas.microsoft.com/office/powerpoint/2010/main" val="1948757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6</a:t>
            </a:fld>
            <a:endParaRPr lang="zh-CN" altLang="en-US"/>
          </a:p>
        </p:txBody>
      </p:sp>
    </p:spTree>
    <p:extLst>
      <p:ext uri="{BB962C8B-B14F-4D97-AF65-F5344CB8AC3E}">
        <p14:creationId xmlns:p14="http://schemas.microsoft.com/office/powerpoint/2010/main" val="2202639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8</a:t>
            </a:fld>
            <a:endParaRPr lang="zh-CN" altLang="en-US"/>
          </a:p>
        </p:txBody>
      </p:sp>
    </p:spTree>
    <p:extLst>
      <p:ext uri="{BB962C8B-B14F-4D97-AF65-F5344CB8AC3E}">
        <p14:creationId xmlns:p14="http://schemas.microsoft.com/office/powerpoint/2010/main" val="3447487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43B3F3-AACF-4E99-8134-AE584FD550E6}" type="slidenum">
              <a:rPr lang="zh-CN" altLang="en-US" smtClean="0"/>
              <a:t>9</a:t>
            </a:fld>
            <a:endParaRPr lang="zh-CN" altLang="en-US"/>
          </a:p>
        </p:txBody>
      </p:sp>
    </p:spTree>
    <p:extLst>
      <p:ext uri="{BB962C8B-B14F-4D97-AF65-F5344CB8AC3E}">
        <p14:creationId xmlns:p14="http://schemas.microsoft.com/office/powerpoint/2010/main" val="416892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637" y="365210"/>
            <a:ext cx="10521077" cy="1325870"/>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838637" y="1826048"/>
            <a:ext cx="10521077" cy="4352346"/>
          </a:xfrm>
          <a:prstGeom prst="rect">
            <a:avLst/>
          </a:prstGeom>
        </p:spPr>
        <p:txBody>
          <a:bodyPr lIns="91472" tIns="45736" rIns="91472" bIns="4573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636" y="6357822"/>
            <a:ext cx="2744629" cy="365210"/>
          </a:xfrm>
          <a:prstGeom prst="rect">
            <a:avLst/>
          </a:prstGeom>
        </p:spPr>
        <p:txBody>
          <a:bodyPr lIns="91472" tIns="45736" rIns="91472" bIns="45736"/>
          <a:lstStyle/>
          <a:p>
            <a:endParaRPr lang="zh-CN" altLang="en-US"/>
          </a:p>
        </p:txBody>
      </p:sp>
      <p:sp>
        <p:nvSpPr>
          <p:cNvPr id="5" name="页脚占位符 4"/>
          <p:cNvSpPr>
            <a:spLocks noGrp="1"/>
          </p:cNvSpPr>
          <p:nvPr>
            <p:ph type="ftr" sz="quarter" idx="11"/>
          </p:nvPr>
        </p:nvSpPr>
        <p:spPr>
          <a:xfrm>
            <a:off x="4040704" y="6357822"/>
            <a:ext cx="4116943" cy="365210"/>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5085" y="6357822"/>
            <a:ext cx="2744629" cy="365210"/>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sz="quarter" idx="10" hasCustomPrompt="1"/>
          </p:nvPr>
        </p:nvSpPr>
        <p:spPr>
          <a:xfrm>
            <a:off x="370897" y="370789"/>
            <a:ext cx="11460679" cy="611801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panose="020B0503030403020204" charset="0"/>
                <a:ea typeface="Source Sans Pro" panose="020B0503030403020204" charset="0"/>
                <a:cs typeface="Source Sans Pro" panose="020B0503030403020204" charset="0"/>
              </a:defRPr>
            </a:lvl1pPr>
          </a:lstStyle>
          <a:p>
            <a:r>
              <a:rPr lang="zh-CN" altLang="en-US" dirty="0"/>
              <a:t>拖拽图片添加</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637" y="736000"/>
            <a:ext cx="10521077" cy="623558"/>
          </a:xfrm>
          <a:prstGeom prst="rect">
            <a:avLst/>
          </a:prstGeom>
        </p:spPr>
        <p:txBody>
          <a:bodyPr/>
          <a:lstStyle>
            <a:lvl1pPr>
              <a:defRPr sz="4000" b="1" i="0">
                <a:latin typeface="Source Sans Pro Black" charset="0"/>
                <a:ea typeface="Source Sans Pro Black" charset="0"/>
                <a:cs typeface="Source Sans Pro Black" charset="0"/>
              </a:defRPr>
            </a:lvl1pPr>
          </a:lstStyle>
          <a:p>
            <a:r>
              <a:rPr lang="zh-CN" altLang="en-US"/>
              <a:t>单击此处编辑母版标题样式</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91" name="文本框 90"/>
          <p:cNvSpPr txBox="1"/>
          <p:nvPr userDrawn="1"/>
        </p:nvSpPr>
        <p:spPr>
          <a:xfrm>
            <a:off x="8867309" y="722169"/>
            <a:ext cx="2343656" cy="461772"/>
          </a:xfrm>
          <a:prstGeom prst="rect">
            <a:avLst/>
          </a:prstGeom>
          <a:noFill/>
        </p:spPr>
        <p:txBody>
          <a:bodyPr wrap="none" rtlCol="0">
            <a:spAutoFit/>
          </a:bodyPr>
          <a:lstStyle/>
          <a:p>
            <a:r>
              <a:rPr lang="zh-CN" altLang="en-US" sz="2400" dirty="0">
                <a:solidFill>
                  <a:schemeClr val="bg2">
                    <a:lumMod val="90000"/>
                  </a:schemeClr>
                </a:solidFill>
              </a:rPr>
              <a:t>输入贵公司</a:t>
            </a:r>
            <a:r>
              <a:rPr lang="en-US" altLang="zh-CN" sz="2400" dirty="0">
                <a:solidFill>
                  <a:schemeClr val="bg2">
                    <a:lumMod val="90000"/>
                  </a:schemeClr>
                </a:solidFill>
              </a:rPr>
              <a:t>LOGO</a:t>
            </a:r>
            <a:endParaRPr lang="zh-CN" altLang="en-US" sz="2400" dirty="0">
              <a:solidFill>
                <a:schemeClr val="bg2">
                  <a:lumMod val="90000"/>
                </a:schemeClr>
              </a:solidFill>
            </a:endParaRPr>
          </a:p>
        </p:txBody>
      </p:sp>
      <p:sp>
        <p:nvSpPr>
          <p:cNvPr id="93" name="矩形 92"/>
          <p:cNvSpPr/>
          <p:nvPr userDrawn="1"/>
        </p:nvSpPr>
        <p:spPr>
          <a:xfrm>
            <a:off x="362139" y="1314755"/>
            <a:ext cx="11474073" cy="5163745"/>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4" name="六边形 93"/>
          <p:cNvSpPr/>
          <p:nvPr userDrawn="1"/>
        </p:nvSpPr>
        <p:spPr>
          <a:xfrm rot="16200000">
            <a:off x="612178" y="114616"/>
            <a:ext cx="680645" cy="685112"/>
          </a:xfrm>
          <a:prstGeom prst="hexagon">
            <a:avLst/>
          </a:prstGeom>
          <a:noFill/>
          <a:ln w="3175">
            <a:solidFill>
              <a:schemeClr val="tx1">
                <a:lumMod val="50000"/>
                <a:lumOff val="50000"/>
              </a:schemeClr>
            </a:solidFill>
          </a:ln>
          <a:effectLst>
            <a:glow rad="254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effectLst>
                <a:glow rad="127000">
                  <a:schemeClr val="tx1">
                    <a:lumMod val="50000"/>
                    <a:lumOff val="50000"/>
                  </a:schemeClr>
                </a:glow>
              </a:effectLst>
              <a:cs typeface="+mn-ea"/>
              <a:sym typeface="+mn-lt"/>
            </a:endParaRPr>
          </a:p>
        </p:txBody>
      </p:sp>
      <p:cxnSp>
        <p:nvCxnSpPr>
          <p:cNvPr id="95" name="直接连接符 94"/>
          <p:cNvCxnSpPr/>
          <p:nvPr userDrawn="1"/>
        </p:nvCxnSpPr>
        <p:spPr>
          <a:xfrm>
            <a:off x="1753427" y="906877"/>
            <a:ext cx="6483039"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nvCxnSpPr>
        <p:spPr>
          <a:xfrm>
            <a:off x="11302534" y="906878"/>
            <a:ext cx="89581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9" name="六边形 98"/>
          <p:cNvSpPr/>
          <p:nvPr userDrawn="1"/>
        </p:nvSpPr>
        <p:spPr>
          <a:xfrm rot="16200000">
            <a:off x="1127943" y="317252"/>
            <a:ext cx="613494" cy="637475"/>
          </a:xfrm>
          <a:prstGeom prst="hexagon">
            <a:avLst/>
          </a:prstGeom>
          <a:noFill/>
          <a:ln w="3175">
            <a:solidFill>
              <a:schemeClr val="tx1">
                <a:lumMod val="50000"/>
                <a:lumOff val="50000"/>
              </a:schemeClr>
            </a:solidFill>
          </a:ln>
          <a:effectLst>
            <a:glow rad="254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effectLst>
                <a:glow rad="127000">
                  <a:schemeClr val="tx1">
                    <a:lumMod val="50000"/>
                    <a:lumOff val="50000"/>
                  </a:schemeClr>
                </a:glow>
              </a:effectLs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6647" y="6742162"/>
            <a:ext cx="12198350" cy="117426"/>
          </a:xfrm>
          <a:prstGeom prst="rect">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47" y="6637436"/>
            <a:ext cx="12198350" cy="72000"/>
          </a:xfrm>
          <a:prstGeom prst="rect">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0" hasCustomPrompt="1"/>
          </p:nvPr>
        </p:nvSpPr>
        <p:spPr>
          <a:xfrm>
            <a:off x="842814" y="219701"/>
            <a:ext cx="3384624" cy="431676"/>
          </a:xfrm>
          <a:prstGeom prst="rect">
            <a:avLst/>
          </a:prstGeom>
        </p:spPr>
        <p:txBody>
          <a:bodyPr anchor="ctr"/>
          <a:lstStyle>
            <a:lvl1pPr marL="0" indent="0" algn="l">
              <a:buNone/>
              <a:defRPr sz="2400">
                <a:solidFill>
                  <a:schemeClr val="tx1">
                    <a:lumMod val="75000"/>
                    <a:lumOff val="25000"/>
                  </a:schemeClr>
                </a:solidFill>
              </a:defRPr>
            </a:lvl1pPr>
          </a:lstStyle>
          <a:p>
            <a:pPr lvl="0"/>
            <a:r>
              <a:rPr lang="zh-CN" altLang="en-US" dirty="0"/>
              <a:t>点击输入标题内容</a:t>
            </a:r>
          </a:p>
        </p:txBody>
      </p:sp>
      <p:sp>
        <p:nvSpPr>
          <p:cNvPr id="13" name="流程图: 延期 12"/>
          <p:cNvSpPr/>
          <p:nvPr userDrawn="1"/>
        </p:nvSpPr>
        <p:spPr>
          <a:xfrm rot="10800000">
            <a:off x="11700941" y="189434"/>
            <a:ext cx="504056" cy="504056"/>
          </a:xfrm>
          <a:prstGeom prst="flowChartDelay">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4"/>
          <p:cNvSpPr>
            <a:spLocks noGrp="1"/>
          </p:cNvSpPr>
          <p:nvPr>
            <p:ph type="sldNum" sz="quarter" idx="12"/>
          </p:nvPr>
        </p:nvSpPr>
        <p:spPr>
          <a:xfrm>
            <a:off x="11654277" y="252934"/>
            <a:ext cx="597384" cy="365210"/>
          </a:xfrm>
          <a:prstGeom prst="rect">
            <a:avLst/>
          </a:prstGeom>
        </p:spPr>
        <p:txBody>
          <a:bodyPr lIns="121963" tIns="60981" rIns="121963" bIns="60981" anchor="ctr"/>
          <a:lstStyle>
            <a:lvl1pPr algn="ctr">
              <a:defRPr sz="1800">
                <a:solidFill>
                  <a:schemeClr val="bg1"/>
                </a:solidFill>
              </a:defRPr>
            </a:lvl1pPr>
          </a:lstStyle>
          <a:p>
            <a:fld id="{EB730883-2733-4EB0-9793-894FF9D50112}" type="slidenum">
              <a:rPr lang="zh-CN" altLang="en-US" smtClean="0"/>
              <a:t>‹#›</a:t>
            </a:fld>
            <a:endParaRPr lang="zh-CN" altLang="en-US"/>
          </a:p>
        </p:txBody>
      </p:sp>
      <p:sp>
        <p:nvSpPr>
          <p:cNvPr id="18" name="任意多边形 17"/>
          <p:cNvSpPr/>
          <p:nvPr userDrawn="1"/>
        </p:nvSpPr>
        <p:spPr>
          <a:xfrm rot="5400000">
            <a:off x="-15006" y="195684"/>
            <a:ext cx="512564" cy="482551"/>
          </a:xfrm>
          <a:custGeom>
            <a:avLst/>
            <a:gdLst>
              <a:gd name="connsiteX0" fmla="*/ 0 w 512564"/>
              <a:gd name="connsiteY0" fmla="*/ 1513508 h 1513508"/>
              <a:gd name="connsiteX1" fmla="*/ 0 w 512564"/>
              <a:gd name="connsiteY1" fmla="*/ 386630 h 1513508"/>
              <a:gd name="connsiteX2" fmla="*/ 0 w 512564"/>
              <a:gd name="connsiteY2" fmla="*/ 382885 h 1513508"/>
              <a:gd name="connsiteX3" fmla="*/ 2476 w 512564"/>
              <a:gd name="connsiteY3" fmla="*/ 382885 h 1513508"/>
              <a:gd name="connsiteX4" fmla="*/ 255600 w 512564"/>
              <a:gd name="connsiteY4" fmla="*/ 0 h 1513508"/>
              <a:gd name="connsiteX5" fmla="*/ 508724 w 512564"/>
              <a:gd name="connsiteY5" fmla="*/ 382885 h 1513508"/>
              <a:gd name="connsiteX6" fmla="*/ 512564 w 512564"/>
              <a:gd name="connsiteY6" fmla="*/ 382885 h 1513508"/>
              <a:gd name="connsiteX7" fmla="*/ 512564 w 512564"/>
              <a:gd name="connsiteY7" fmla="*/ 1513508 h 15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564" h="1513508">
                <a:moveTo>
                  <a:pt x="0" y="1513508"/>
                </a:moveTo>
                <a:lnTo>
                  <a:pt x="0" y="386630"/>
                </a:lnTo>
                <a:lnTo>
                  <a:pt x="0" y="382885"/>
                </a:lnTo>
                <a:lnTo>
                  <a:pt x="2476" y="382885"/>
                </a:lnTo>
                <a:lnTo>
                  <a:pt x="255600" y="0"/>
                </a:lnTo>
                <a:lnTo>
                  <a:pt x="508724" y="382885"/>
                </a:lnTo>
                <a:lnTo>
                  <a:pt x="512564" y="382885"/>
                </a:lnTo>
                <a:lnTo>
                  <a:pt x="512564" y="1513508"/>
                </a:lnTo>
                <a:close/>
              </a:path>
            </a:pathLst>
          </a:cu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燕尾形 2"/>
          <p:cNvSpPr/>
          <p:nvPr userDrawn="1"/>
        </p:nvSpPr>
        <p:spPr>
          <a:xfrm>
            <a:off x="457987" y="180678"/>
            <a:ext cx="144016" cy="512564"/>
          </a:xfrm>
          <a:prstGeom prst="chevron">
            <a:avLst>
              <a:gd name="adj" fmla="val 73148"/>
            </a:avLst>
          </a:prstGeom>
          <a:solidFill>
            <a:srgbClr val="123C55"/>
          </a:solid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userDrawn="1"/>
        </p:nvSpPr>
        <p:spPr>
          <a:xfrm>
            <a:off x="590675" y="180678"/>
            <a:ext cx="144016" cy="512564"/>
          </a:xfrm>
          <a:prstGeom prst="chevron">
            <a:avLst>
              <a:gd name="adj" fmla="val 73148"/>
            </a:avLst>
          </a:prstGeom>
          <a:solidFill>
            <a:srgbClr val="123C55"/>
          </a:solidFill>
          <a:ln>
            <a:solidFill>
              <a:srgbClr val="1A2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rgbClr val="EE6618"/>
            </a:gs>
            <a:gs pos="100000">
              <a:schemeClr val="accent6"/>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123C55"/>
        </a:solidFill>
        <a:effectLst/>
      </p:bgPr>
    </p:bg>
    <p:spTree>
      <p:nvGrpSpPr>
        <p:cNvPr id="1" name=""/>
        <p:cNvGrpSpPr/>
        <p:nvPr/>
      </p:nvGrpSpPr>
      <p:grpSpPr>
        <a:xfrm>
          <a:off x="0" y="0"/>
          <a:ext cx="0" cy="0"/>
          <a:chOff x="0" y="0"/>
          <a:chExt cx="0" cy="0"/>
        </a:xfrm>
      </p:grpSpPr>
      <p:sp>
        <p:nvSpPr>
          <p:cNvPr id="2" name="同心圆 1"/>
          <p:cNvSpPr/>
          <p:nvPr userDrawn="1"/>
        </p:nvSpPr>
        <p:spPr>
          <a:xfrm>
            <a:off x="4271972" y="273443"/>
            <a:ext cx="3654406" cy="3444383"/>
          </a:xfrm>
          <a:prstGeom prst="donut">
            <a:avLst>
              <a:gd name="adj" fmla="val 12876"/>
            </a:avLst>
          </a:prstGeom>
          <a:solidFill>
            <a:srgbClr val="EB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userDrawn="1"/>
        </p:nvSpPr>
        <p:spPr>
          <a:xfrm>
            <a:off x="4794030" y="1982423"/>
            <a:ext cx="2610290" cy="2087137"/>
          </a:xfrm>
          <a:prstGeom prst="rect">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0" hasCustomPrompt="1"/>
          </p:nvPr>
        </p:nvSpPr>
        <p:spPr>
          <a:xfrm>
            <a:off x="4720270" y="1485030"/>
            <a:ext cx="2808312" cy="2952328"/>
          </a:xfrm>
          <a:prstGeom prst="rect">
            <a:avLst/>
          </a:prstGeom>
        </p:spPr>
        <p:txBody>
          <a:bodyPr/>
          <a:lstStyle>
            <a:lvl1pPr marL="0" indent="0" algn="ctr">
              <a:buNone/>
              <a:defRPr sz="19900">
                <a:solidFill>
                  <a:schemeClr val="bg1"/>
                </a:solidFill>
              </a:defRPr>
            </a:lvl1pPr>
          </a:lstStyle>
          <a:p>
            <a:pPr lvl="0"/>
            <a:r>
              <a:rPr lang="en-US" altLang="zh-CN" dirty="0"/>
              <a:t>01</a:t>
            </a:r>
            <a:endParaRPr lang="zh-CN" altLang="en-US" dirty="0"/>
          </a:p>
        </p:txBody>
      </p:sp>
      <p:sp>
        <p:nvSpPr>
          <p:cNvPr id="9" name="文本占位符 7"/>
          <p:cNvSpPr>
            <a:spLocks noGrp="1"/>
          </p:cNvSpPr>
          <p:nvPr>
            <p:ph type="body" sz="quarter" idx="11" hasCustomPrompt="1"/>
          </p:nvPr>
        </p:nvSpPr>
        <p:spPr>
          <a:xfrm>
            <a:off x="2930823" y="4557118"/>
            <a:ext cx="6387207" cy="576064"/>
          </a:xfrm>
          <a:prstGeom prst="rect">
            <a:avLst/>
          </a:prstGeom>
        </p:spPr>
        <p:txBody>
          <a:bodyPr/>
          <a:lstStyle>
            <a:lvl1pPr marL="0" indent="0" algn="ctr">
              <a:buNone/>
              <a:defRPr sz="4800">
                <a:solidFill>
                  <a:schemeClr val="bg1"/>
                </a:solidFill>
                <a:effectLst>
                  <a:reflection stA="60000" endA="900" endPos="68000" dist="177800" dir="5400000" sy="-100000" algn="bl" rotWithShape="0"/>
                </a:effectLst>
              </a:defRPr>
            </a:lvl1pPr>
          </a:lstStyle>
          <a:p>
            <a:pPr lvl="0"/>
            <a:r>
              <a:rPr lang="zh-CN" altLang="en-US" dirty="0"/>
              <a:t>点击输入章节标题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grpId="0"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p:cTn id="13" dur="500" fill="hold"/>
                                        <p:tgtEl>
                                          <p:spTgt spid="8">
                                            <p:txEl>
                                              <p:pRg st="0" end="0"/>
                                            </p:txEl>
                                          </p:spTgt>
                                        </p:tgtEl>
                                        <p:attrNameLst>
                                          <p:attrName>ppt_w</p:attrName>
                                        </p:attrNameLst>
                                      </p:cBhvr>
                                      <p:tavLst>
                                        <p:tav tm="0">
                                          <p:val>
                                            <p:strVal val="4*#ppt_w"/>
                                          </p:val>
                                        </p:tav>
                                        <p:tav tm="100000">
                                          <p:val>
                                            <p:strVal val="#ppt_w"/>
                                          </p:val>
                                        </p:tav>
                                      </p:tavLst>
                                    </p:anim>
                                    <p:anim calcmode="lin" valueType="num">
                                      <p:cBhvr>
                                        <p:cTn id="14" dur="500" fill="hold"/>
                                        <p:tgtEl>
                                          <p:spTgt spid="8">
                                            <p:txEl>
                                              <p:pRg st="0" end="0"/>
                                            </p:txEl>
                                          </p:spTgt>
                                        </p:tgtEl>
                                        <p:attrNameLst>
                                          <p:attrName>ppt_h</p:attrName>
                                        </p:attrNameLst>
                                      </p:cBhvr>
                                      <p:tavLst>
                                        <p:tav tm="0">
                                          <p:val>
                                            <p:strVal val="4*#ppt_h"/>
                                          </p:val>
                                        </p:tav>
                                        <p:tav tm="100000">
                                          <p:val>
                                            <p:strVal val="#ppt_h"/>
                                          </p:val>
                                        </p:tav>
                                      </p:tavLst>
                                    </p:anim>
                                  </p:childTnLst>
                                </p:cTn>
                              </p:par>
                            </p:childTnLst>
                          </p:cTn>
                        </p:par>
                        <p:par>
                          <p:cTn id="15" fill="hold">
                            <p:stCondLst>
                              <p:cond delay="1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23" presetClass="entr" presetSubtype="32"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strVal val="4*#ppt_w"/>
                          </p:val>
                        </p:tav>
                        <p:tav tm="100000">
                          <p:val>
                            <p:strVal val="#ppt_w"/>
                          </p:val>
                        </p:tav>
                      </p:tavLst>
                    </p:anim>
                    <p:anim calcmode="lin" valueType="num">
                      <p:cBhvr>
                        <p:cTn dur="500" fill="hold"/>
                        <p:tgtEl>
                          <p:spTgt spid="8"/>
                        </p:tgtEl>
                        <p:attrNameLst>
                          <p:attrName>ppt_h</p:attrName>
                        </p:attrNameLst>
                      </p:cBhvr>
                      <p:tavLst>
                        <p:tav tm="0">
                          <p:val>
                            <p:strVal val="4*#ppt_h"/>
                          </p:val>
                        </p:tav>
                        <p:tav tm="100000">
                          <p:val>
                            <p:strVal val="#ppt_h"/>
                          </p:val>
                        </p:tav>
                      </p:tavLst>
                    </p:anim>
                  </p:childTnLst>
                </p:cTn>
              </p:par>
            </p:tnLst>
          </p:tmpl>
        </p:tmplLst>
      </p:bldP>
      <p:bldP spid="9"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9"/>
                        </p:tgtEl>
                        <p:attrNameLst>
                          <p:attrName>ppt_y</p:attrName>
                        </p:attrNameLst>
                      </p:cBhvr>
                      <p:tavLst>
                        <p:tav tm="0">
                          <p:val>
                            <p:strVal val="#ppt_y"/>
                          </p:val>
                        </p:tav>
                        <p:tav tm="100000">
                          <p:val>
                            <p:strVal val="#ppt_y"/>
                          </p:val>
                        </p:tav>
                      </p:tavLst>
                    </p:anim>
                    <p:anim calcmode="lin" valueType="num">
                      <p:cBhvr>
                        <p:cTn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0"/>
            <a:ext cx="3434879" cy="6859588"/>
          </a:xfrm>
          <a:prstGeom prst="rect">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1823" y="0"/>
            <a:ext cx="266527" cy="6859588"/>
          </a:xfrm>
          <a:prstGeom prst="rect">
            <a:avLst/>
          </a:prstGeom>
          <a:solidFill>
            <a:srgbClr val="12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a:t>单击此处编辑母版标题样式</a:t>
            </a:r>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ofasofa.io/forum_main_post.php?postid=100552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354" y="3501802"/>
            <a:ext cx="12222880" cy="256464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机器学习课程作业答辩</a:t>
            </a:r>
            <a:endParaRPr lang="en-US" altLang="zh-CN" dirty="0">
              <a:cs typeface="+mn-ea"/>
              <a:sym typeface="+mn-lt"/>
            </a:endParaRPr>
          </a:p>
          <a:p>
            <a:pPr algn="ctr"/>
            <a:endParaRPr lang="en-US" altLang="zh-CN" dirty="0">
              <a:cs typeface="+mn-ea"/>
              <a:sym typeface="+mn-lt"/>
            </a:endParaRPr>
          </a:p>
          <a:p>
            <a:pPr algn="ctr"/>
            <a:endParaRPr lang="en-US" altLang="zh-CN" dirty="0">
              <a:cs typeface="+mn-ea"/>
              <a:sym typeface="+mn-lt"/>
            </a:endParaRPr>
          </a:p>
          <a:p>
            <a:pPr algn="ctr"/>
            <a:r>
              <a:rPr lang="zh-CN" altLang="en-US" dirty="0">
                <a:cs typeface="+mn-ea"/>
                <a:sym typeface="+mn-lt"/>
              </a:rPr>
              <a:t>组员：钱克洋，徐晏辰，赵旭东</a:t>
            </a:r>
          </a:p>
        </p:txBody>
      </p:sp>
      <p:pic>
        <p:nvPicPr>
          <p:cNvPr id="24"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98633" y="-1211595"/>
            <a:ext cx="609996" cy="609741"/>
          </a:xfrm>
          <a:prstGeom prst="rect">
            <a:avLst/>
          </a:prstGeom>
        </p:spPr>
      </p:pic>
      <p:sp>
        <p:nvSpPr>
          <p:cNvPr id="5" name="文本框 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pic>
        <p:nvPicPr>
          <p:cNvPr id="9" name="Picture 2" descr="C:\Users\ang\Desktop\iStock_000012344803Large.jpg">
            <a:extLst>
              <a:ext uri="{FF2B5EF4-FFF2-40B4-BE49-F238E27FC236}">
                <a16:creationId xmlns:a16="http://schemas.microsoft.com/office/drawing/2014/main" id="{E03F6797-770F-4CA7-906F-DFC83F794820}"/>
              </a:ext>
            </a:extLst>
          </p:cNvPr>
          <p:cNvPicPr>
            <a:picLocks noChangeAspect="1" noChangeArrowheads="1"/>
          </p:cNvPicPr>
          <p:nvPr/>
        </p:nvPicPr>
        <p:blipFill>
          <a:blip r:embed="rId7" cstate="print"/>
          <a:srcRect b="7246"/>
          <a:stretch>
            <a:fillRect/>
          </a:stretch>
        </p:blipFill>
        <p:spPr bwMode="auto">
          <a:xfrm>
            <a:off x="4626967" y="420266"/>
            <a:ext cx="3200400" cy="308153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24"/>
                </p:tgtEl>
              </p:cMediaNode>
            </p:audio>
          </p:childTnLst>
        </p:cTn>
      </p:par>
    </p:tnLst>
    <p:bldLst>
      <p:bldP spid="7"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10</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5289882" cy="461665"/>
          </a:xfrm>
          <a:prstGeom prst="rect">
            <a:avLst/>
          </a:prstGeom>
          <a:noFill/>
        </p:spPr>
        <p:txBody>
          <a:bodyPr wrap="square" rtlCol="0">
            <a:spAutoFit/>
          </a:bodyPr>
          <a:lstStyle/>
          <a:p>
            <a:r>
              <a:rPr lang="en-US" altLang="zh-CN" dirty="0"/>
              <a:t>1</a:t>
            </a:r>
            <a:r>
              <a:rPr lang="zh-CN" altLang="en-US" dirty="0"/>
              <a:t>：图示分析考虑特征或样本是否保留</a:t>
            </a:r>
          </a:p>
        </p:txBody>
      </p:sp>
      <p:pic>
        <p:nvPicPr>
          <p:cNvPr id="8" name="图片 7">
            <a:extLst>
              <a:ext uri="{FF2B5EF4-FFF2-40B4-BE49-F238E27FC236}">
                <a16:creationId xmlns:a16="http://schemas.microsoft.com/office/drawing/2014/main" id="{904FBF34-0C7E-4B33-A8F6-3C6F77BA0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175" y="1059727"/>
            <a:ext cx="5089213" cy="5084417"/>
          </a:xfrm>
          <a:prstGeom prst="rect">
            <a:avLst/>
          </a:prstGeom>
        </p:spPr>
      </p:pic>
      <p:sp>
        <p:nvSpPr>
          <p:cNvPr id="9" name="文本框 8">
            <a:extLst>
              <a:ext uri="{FF2B5EF4-FFF2-40B4-BE49-F238E27FC236}">
                <a16:creationId xmlns:a16="http://schemas.microsoft.com/office/drawing/2014/main" id="{44AF4E45-2709-4015-898E-1B0F5D1EB7DA}"/>
              </a:ext>
            </a:extLst>
          </p:cNvPr>
          <p:cNvSpPr txBox="1"/>
          <p:nvPr/>
        </p:nvSpPr>
        <p:spPr>
          <a:xfrm>
            <a:off x="770583" y="1773610"/>
            <a:ext cx="3838670" cy="3416320"/>
          </a:xfrm>
          <a:prstGeom prst="rect">
            <a:avLst/>
          </a:prstGeom>
          <a:noFill/>
        </p:spPr>
        <p:txBody>
          <a:bodyPr wrap="square" rtlCol="0">
            <a:spAutoFit/>
          </a:bodyPr>
          <a:lstStyle/>
          <a:p>
            <a:r>
              <a:rPr lang="zh-CN" altLang="en-US" dirty="0"/>
              <a:t>显示数值数据间的相关性，如果两个不同数据间的相关性过大，如</a:t>
            </a:r>
            <a:r>
              <a:rPr lang="en-US" altLang="zh-CN" dirty="0" err="1"/>
              <a:t>TotalBsmtSF</a:t>
            </a:r>
            <a:r>
              <a:rPr lang="zh-CN" altLang="en-US" dirty="0"/>
              <a:t>和</a:t>
            </a:r>
            <a:r>
              <a:rPr lang="en-US" altLang="zh-CN" dirty="0"/>
              <a:t>1stFlrSF</a:t>
            </a:r>
            <a:r>
              <a:rPr lang="zh-CN" altLang="en-US" dirty="0"/>
              <a:t>两个特征，相关很大，则它们极有可能描述的是类似的信息，可以考虑删除其中一个。</a:t>
            </a:r>
            <a:endParaRPr lang="en-US" altLang="zh-CN" dirty="0"/>
          </a:p>
          <a:p>
            <a:r>
              <a:rPr lang="zh-CN" altLang="en-US" dirty="0"/>
              <a:t>如果与</a:t>
            </a:r>
            <a:r>
              <a:rPr lang="en-US" altLang="zh-CN" dirty="0" err="1"/>
              <a:t>Saleprice</a:t>
            </a:r>
            <a:r>
              <a:rPr lang="zh-CN" altLang="en-US" dirty="0"/>
              <a:t>有较高的相关性则更倾向保留。</a:t>
            </a:r>
          </a:p>
        </p:txBody>
      </p:sp>
    </p:spTree>
    <p:extLst>
      <p:ext uri="{BB962C8B-B14F-4D97-AF65-F5344CB8AC3E}">
        <p14:creationId xmlns:p14="http://schemas.microsoft.com/office/powerpoint/2010/main" val="31257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11</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5289882" cy="461665"/>
          </a:xfrm>
          <a:prstGeom prst="rect">
            <a:avLst/>
          </a:prstGeom>
          <a:noFill/>
        </p:spPr>
        <p:txBody>
          <a:bodyPr wrap="square" rtlCol="0">
            <a:spAutoFit/>
          </a:bodyPr>
          <a:lstStyle/>
          <a:p>
            <a:r>
              <a:rPr lang="en-US" altLang="zh-CN" dirty="0"/>
              <a:t>2</a:t>
            </a:r>
            <a:r>
              <a:rPr lang="zh-CN" altLang="en-US" dirty="0"/>
              <a:t>：缺失值处理</a:t>
            </a:r>
          </a:p>
        </p:txBody>
      </p:sp>
      <p:sp>
        <p:nvSpPr>
          <p:cNvPr id="5" name="文本框 4">
            <a:extLst>
              <a:ext uri="{FF2B5EF4-FFF2-40B4-BE49-F238E27FC236}">
                <a16:creationId xmlns:a16="http://schemas.microsoft.com/office/drawing/2014/main" id="{0131053A-E807-4C58-9BF2-5484A1DA4ADF}"/>
              </a:ext>
            </a:extLst>
          </p:cNvPr>
          <p:cNvSpPr txBox="1"/>
          <p:nvPr/>
        </p:nvSpPr>
        <p:spPr>
          <a:xfrm>
            <a:off x="482551" y="1580223"/>
            <a:ext cx="3312368" cy="1569660"/>
          </a:xfrm>
          <a:prstGeom prst="rect">
            <a:avLst/>
          </a:prstGeom>
          <a:noFill/>
        </p:spPr>
        <p:txBody>
          <a:bodyPr wrap="square" rtlCol="0">
            <a:spAutoFit/>
          </a:bodyPr>
          <a:lstStyle/>
          <a:p>
            <a:r>
              <a:rPr lang="zh-CN" altLang="en-US" dirty="0"/>
              <a:t>可以看出，数据中存在大量缺失值，应根据</a:t>
            </a:r>
            <a:r>
              <a:rPr lang="en-US" altLang="zh-CN" dirty="0" err="1"/>
              <a:t>data_description</a:t>
            </a:r>
            <a:r>
              <a:rPr lang="zh-CN" altLang="en-US" dirty="0"/>
              <a:t>中的特征描述进行合理补充。</a:t>
            </a:r>
          </a:p>
        </p:txBody>
      </p:sp>
      <p:pic>
        <p:nvPicPr>
          <p:cNvPr id="7" name="图片 6">
            <a:extLst>
              <a:ext uri="{FF2B5EF4-FFF2-40B4-BE49-F238E27FC236}">
                <a16:creationId xmlns:a16="http://schemas.microsoft.com/office/drawing/2014/main" id="{00EB62D2-C9DC-4727-A298-6409CDB4B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0983" y="270628"/>
            <a:ext cx="6769888" cy="4430776"/>
          </a:xfrm>
          <a:prstGeom prst="rect">
            <a:avLst/>
          </a:prstGeom>
        </p:spPr>
      </p:pic>
      <p:pic>
        <p:nvPicPr>
          <p:cNvPr id="11" name="图片 10">
            <a:extLst>
              <a:ext uri="{FF2B5EF4-FFF2-40B4-BE49-F238E27FC236}">
                <a16:creationId xmlns:a16="http://schemas.microsoft.com/office/drawing/2014/main" id="{774A837B-BCB9-46C3-B8DB-DE2663097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5127" y="5080967"/>
            <a:ext cx="7448550" cy="1047750"/>
          </a:xfrm>
          <a:prstGeom prst="rect">
            <a:avLst/>
          </a:prstGeom>
        </p:spPr>
      </p:pic>
      <p:sp>
        <p:nvSpPr>
          <p:cNvPr id="13" name="文本框 12">
            <a:extLst>
              <a:ext uri="{FF2B5EF4-FFF2-40B4-BE49-F238E27FC236}">
                <a16:creationId xmlns:a16="http://schemas.microsoft.com/office/drawing/2014/main" id="{B648906C-19BB-4C30-B611-128DD8190CB6}"/>
              </a:ext>
            </a:extLst>
          </p:cNvPr>
          <p:cNvSpPr txBox="1"/>
          <p:nvPr/>
        </p:nvSpPr>
        <p:spPr>
          <a:xfrm>
            <a:off x="1418655" y="5374010"/>
            <a:ext cx="934731" cy="461665"/>
          </a:xfrm>
          <a:prstGeom prst="rect">
            <a:avLst/>
          </a:prstGeom>
          <a:noFill/>
        </p:spPr>
        <p:txBody>
          <a:bodyPr wrap="square" rtlCol="0">
            <a:spAutoFit/>
          </a:bodyPr>
          <a:lstStyle/>
          <a:p>
            <a:r>
              <a:rPr lang="zh-CN" altLang="en-US" dirty="0"/>
              <a:t>举例：</a:t>
            </a:r>
          </a:p>
        </p:txBody>
      </p:sp>
    </p:spTree>
    <p:extLst>
      <p:ext uri="{BB962C8B-B14F-4D97-AF65-F5344CB8AC3E}">
        <p14:creationId xmlns:p14="http://schemas.microsoft.com/office/powerpoint/2010/main" val="30210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12</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2798408" cy="461665"/>
          </a:xfrm>
          <a:prstGeom prst="rect">
            <a:avLst/>
          </a:prstGeom>
          <a:noFill/>
        </p:spPr>
        <p:txBody>
          <a:bodyPr wrap="square" rtlCol="0">
            <a:spAutoFit/>
          </a:bodyPr>
          <a:lstStyle/>
          <a:p>
            <a:r>
              <a:rPr lang="en-US" altLang="zh-CN" dirty="0"/>
              <a:t>3</a:t>
            </a:r>
            <a:r>
              <a:rPr lang="zh-CN" altLang="en-US" dirty="0"/>
              <a:t>：主观因素</a:t>
            </a:r>
          </a:p>
        </p:txBody>
      </p:sp>
      <p:sp>
        <p:nvSpPr>
          <p:cNvPr id="6" name="文本框 5">
            <a:extLst>
              <a:ext uri="{FF2B5EF4-FFF2-40B4-BE49-F238E27FC236}">
                <a16:creationId xmlns:a16="http://schemas.microsoft.com/office/drawing/2014/main" id="{EC1FF618-325C-4210-86DC-8A2BC137DDC6}"/>
              </a:ext>
            </a:extLst>
          </p:cNvPr>
          <p:cNvSpPr txBox="1"/>
          <p:nvPr/>
        </p:nvSpPr>
        <p:spPr>
          <a:xfrm>
            <a:off x="482551" y="1917626"/>
            <a:ext cx="3096344" cy="1200329"/>
          </a:xfrm>
          <a:prstGeom prst="rect">
            <a:avLst/>
          </a:prstGeom>
          <a:noFill/>
        </p:spPr>
        <p:txBody>
          <a:bodyPr wrap="square" rtlCol="0">
            <a:spAutoFit/>
          </a:bodyPr>
          <a:lstStyle/>
          <a:p>
            <a:r>
              <a:rPr lang="zh-CN" altLang="en-US" dirty="0"/>
              <a:t>如果是我自己去买房子，我真的会考虑这个特征吗？</a:t>
            </a:r>
          </a:p>
        </p:txBody>
      </p:sp>
      <p:sp>
        <p:nvSpPr>
          <p:cNvPr id="8" name="文本框 7">
            <a:extLst>
              <a:ext uri="{FF2B5EF4-FFF2-40B4-BE49-F238E27FC236}">
                <a16:creationId xmlns:a16="http://schemas.microsoft.com/office/drawing/2014/main" id="{8555F789-3856-48F9-B8C4-3DDE69A8344A}"/>
              </a:ext>
            </a:extLst>
          </p:cNvPr>
          <p:cNvSpPr txBox="1"/>
          <p:nvPr/>
        </p:nvSpPr>
        <p:spPr>
          <a:xfrm>
            <a:off x="481613" y="3573810"/>
            <a:ext cx="3241298" cy="1200329"/>
          </a:xfrm>
          <a:prstGeom prst="rect">
            <a:avLst/>
          </a:prstGeom>
          <a:noFill/>
        </p:spPr>
        <p:txBody>
          <a:bodyPr wrap="square" rtlCol="0">
            <a:spAutoFit/>
          </a:bodyPr>
          <a:lstStyle/>
          <a:p>
            <a:r>
              <a:rPr lang="zh-CN" altLang="en-US" dirty="0"/>
              <a:t>比如</a:t>
            </a:r>
            <a:r>
              <a:rPr lang="en-US" altLang="zh-CN" dirty="0"/>
              <a:t>Type of foundation</a:t>
            </a:r>
            <a:r>
              <a:rPr lang="zh-CN" altLang="en-US" dirty="0"/>
              <a:t>，有人准备去买房子，会去考虑“地基类型”吗？</a:t>
            </a:r>
          </a:p>
        </p:txBody>
      </p:sp>
      <p:pic>
        <p:nvPicPr>
          <p:cNvPr id="10" name="图片 9">
            <a:extLst>
              <a:ext uri="{FF2B5EF4-FFF2-40B4-BE49-F238E27FC236}">
                <a16:creationId xmlns:a16="http://schemas.microsoft.com/office/drawing/2014/main" id="{73FA9AFF-32CA-4DAE-B12A-150CF338B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031" y="1791494"/>
            <a:ext cx="5410200" cy="3276600"/>
          </a:xfrm>
          <a:prstGeom prst="rect">
            <a:avLst/>
          </a:prstGeom>
        </p:spPr>
      </p:pic>
    </p:spTree>
    <p:extLst>
      <p:ext uri="{BB962C8B-B14F-4D97-AF65-F5344CB8AC3E}">
        <p14:creationId xmlns:p14="http://schemas.microsoft.com/office/powerpoint/2010/main" val="133527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13</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2798408" cy="461665"/>
          </a:xfrm>
          <a:prstGeom prst="rect">
            <a:avLst/>
          </a:prstGeom>
          <a:noFill/>
        </p:spPr>
        <p:txBody>
          <a:bodyPr wrap="square" rtlCol="0">
            <a:spAutoFit/>
          </a:bodyPr>
          <a:lstStyle/>
          <a:p>
            <a:r>
              <a:rPr lang="en-US" altLang="zh-CN" dirty="0"/>
              <a:t>4</a:t>
            </a:r>
            <a:r>
              <a:rPr lang="zh-CN" altLang="en-US" dirty="0"/>
              <a:t>：非数值数据处理</a:t>
            </a:r>
          </a:p>
        </p:txBody>
      </p:sp>
      <p:sp>
        <p:nvSpPr>
          <p:cNvPr id="11" name="文本框 10">
            <a:extLst>
              <a:ext uri="{FF2B5EF4-FFF2-40B4-BE49-F238E27FC236}">
                <a16:creationId xmlns:a16="http://schemas.microsoft.com/office/drawing/2014/main" id="{DB1028E1-52B4-4A0D-8912-1CFB2CABE161}"/>
              </a:ext>
            </a:extLst>
          </p:cNvPr>
          <p:cNvSpPr txBox="1"/>
          <p:nvPr/>
        </p:nvSpPr>
        <p:spPr>
          <a:xfrm>
            <a:off x="410543" y="1504631"/>
            <a:ext cx="2952328" cy="1569660"/>
          </a:xfrm>
          <a:prstGeom prst="rect">
            <a:avLst/>
          </a:prstGeom>
          <a:noFill/>
        </p:spPr>
        <p:txBody>
          <a:bodyPr wrap="square" rtlCol="0">
            <a:spAutoFit/>
          </a:bodyPr>
          <a:lstStyle/>
          <a:p>
            <a:r>
              <a:rPr lang="zh-CN" altLang="en-US" dirty="0"/>
              <a:t>对一些不好处理的非数值数据采用</a:t>
            </a:r>
            <a:r>
              <a:rPr lang="en-US" altLang="zh-CN" dirty="0"/>
              <a:t>one-hot</a:t>
            </a:r>
            <a:r>
              <a:rPr lang="zh-CN" altLang="en-US" dirty="0"/>
              <a:t>编码处理，如</a:t>
            </a:r>
            <a:r>
              <a:rPr lang="en-US" altLang="zh-CN" dirty="0" err="1"/>
              <a:t>LandContour</a:t>
            </a:r>
            <a:endParaRPr lang="zh-CN" altLang="en-US" dirty="0"/>
          </a:p>
        </p:txBody>
      </p:sp>
      <p:pic>
        <p:nvPicPr>
          <p:cNvPr id="13" name="图片 12">
            <a:extLst>
              <a:ext uri="{FF2B5EF4-FFF2-40B4-BE49-F238E27FC236}">
                <a16:creationId xmlns:a16="http://schemas.microsoft.com/office/drawing/2014/main" id="{3FF48056-AE83-4A11-9604-E5DC91ABF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1" y="3213770"/>
            <a:ext cx="11766302" cy="2721509"/>
          </a:xfrm>
          <a:prstGeom prst="rect">
            <a:avLst/>
          </a:prstGeom>
        </p:spPr>
      </p:pic>
      <p:pic>
        <p:nvPicPr>
          <p:cNvPr id="15" name="图片 14">
            <a:extLst>
              <a:ext uri="{FF2B5EF4-FFF2-40B4-BE49-F238E27FC236}">
                <a16:creationId xmlns:a16="http://schemas.microsoft.com/office/drawing/2014/main" id="{3EE0F818-1E2C-4262-A8CF-D73C3D7CA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927" y="1492829"/>
            <a:ext cx="6525793" cy="1481110"/>
          </a:xfrm>
          <a:prstGeom prst="rect">
            <a:avLst/>
          </a:prstGeom>
        </p:spPr>
      </p:pic>
    </p:spTree>
    <p:extLst>
      <p:ext uri="{BB962C8B-B14F-4D97-AF65-F5344CB8AC3E}">
        <p14:creationId xmlns:p14="http://schemas.microsoft.com/office/powerpoint/2010/main" val="260499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14</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2798408" cy="461665"/>
          </a:xfrm>
          <a:prstGeom prst="rect">
            <a:avLst/>
          </a:prstGeom>
          <a:noFill/>
        </p:spPr>
        <p:txBody>
          <a:bodyPr wrap="square" rtlCol="0">
            <a:spAutoFit/>
          </a:bodyPr>
          <a:lstStyle/>
          <a:p>
            <a:r>
              <a:rPr lang="en-US" altLang="zh-CN" dirty="0"/>
              <a:t>4</a:t>
            </a:r>
            <a:r>
              <a:rPr lang="zh-CN" altLang="en-US" dirty="0"/>
              <a:t>：非数值数据处理</a:t>
            </a:r>
          </a:p>
        </p:txBody>
      </p:sp>
      <p:sp>
        <p:nvSpPr>
          <p:cNvPr id="11" name="文本框 10">
            <a:extLst>
              <a:ext uri="{FF2B5EF4-FFF2-40B4-BE49-F238E27FC236}">
                <a16:creationId xmlns:a16="http://schemas.microsoft.com/office/drawing/2014/main" id="{DB1028E1-52B4-4A0D-8912-1CFB2CABE161}"/>
              </a:ext>
            </a:extLst>
          </p:cNvPr>
          <p:cNvSpPr txBox="1"/>
          <p:nvPr/>
        </p:nvSpPr>
        <p:spPr>
          <a:xfrm>
            <a:off x="410543" y="2785986"/>
            <a:ext cx="2952328" cy="3046988"/>
          </a:xfrm>
          <a:prstGeom prst="rect">
            <a:avLst/>
          </a:prstGeom>
          <a:noFill/>
        </p:spPr>
        <p:txBody>
          <a:bodyPr wrap="square" rtlCol="0">
            <a:spAutoFit/>
          </a:bodyPr>
          <a:lstStyle/>
          <a:p>
            <a:r>
              <a:rPr lang="zh-CN" altLang="en-US" dirty="0"/>
              <a:t>而有些特征虽然是非数值描述的，但是他的各个种类之间存在高低的关系，不是严格意义上的不同类别，所以用整数替换，可以避免使用</a:t>
            </a:r>
            <a:r>
              <a:rPr lang="en-US" altLang="zh-CN" dirty="0" err="1"/>
              <a:t>onehot</a:t>
            </a:r>
            <a:r>
              <a:rPr lang="zh-CN" altLang="en-US" dirty="0"/>
              <a:t>编码时产生的大量特征。</a:t>
            </a:r>
          </a:p>
        </p:txBody>
      </p:sp>
      <p:pic>
        <p:nvPicPr>
          <p:cNvPr id="6" name="图片 5">
            <a:extLst>
              <a:ext uri="{FF2B5EF4-FFF2-40B4-BE49-F238E27FC236}">
                <a16:creationId xmlns:a16="http://schemas.microsoft.com/office/drawing/2014/main" id="{E3FED6C9-E3CD-4217-96C9-148C41FC1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927" y="1485578"/>
            <a:ext cx="8258175" cy="3924300"/>
          </a:xfrm>
          <a:prstGeom prst="rect">
            <a:avLst/>
          </a:prstGeom>
        </p:spPr>
      </p:pic>
    </p:spTree>
    <p:extLst>
      <p:ext uri="{BB962C8B-B14F-4D97-AF65-F5344CB8AC3E}">
        <p14:creationId xmlns:p14="http://schemas.microsoft.com/office/powerpoint/2010/main" val="110597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15</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2798408" cy="461665"/>
          </a:xfrm>
          <a:prstGeom prst="rect">
            <a:avLst/>
          </a:prstGeom>
          <a:noFill/>
        </p:spPr>
        <p:txBody>
          <a:bodyPr wrap="square" rtlCol="0">
            <a:spAutoFit/>
          </a:bodyPr>
          <a:lstStyle/>
          <a:p>
            <a:r>
              <a:rPr lang="en-US" altLang="zh-CN" dirty="0"/>
              <a:t>5</a:t>
            </a:r>
            <a:r>
              <a:rPr lang="zh-CN" altLang="en-US" dirty="0"/>
              <a:t>：其他</a:t>
            </a:r>
          </a:p>
        </p:txBody>
      </p:sp>
      <p:sp>
        <p:nvSpPr>
          <p:cNvPr id="5" name="文本框 4">
            <a:extLst>
              <a:ext uri="{FF2B5EF4-FFF2-40B4-BE49-F238E27FC236}">
                <a16:creationId xmlns:a16="http://schemas.microsoft.com/office/drawing/2014/main" id="{1746F985-084B-4B41-831F-137E3540328B}"/>
              </a:ext>
            </a:extLst>
          </p:cNvPr>
          <p:cNvSpPr txBox="1"/>
          <p:nvPr/>
        </p:nvSpPr>
        <p:spPr>
          <a:xfrm>
            <a:off x="2426767" y="824323"/>
            <a:ext cx="6551760" cy="830997"/>
          </a:xfrm>
          <a:prstGeom prst="rect">
            <a:avLst/>
          </a:prstGeom>
          <a:noFill/>
        </p:spPr>
        <p:txBody>
          <a:bodyPr wrap="square" rtlCol="0">
            <a:spAutoFit/>
          </a:bodyPr>
          <a:lstStyle/>
          <a:p>
            <a:r>
              <a:rPr lang="zh-CN" altLang="en-US" dirty="0"/>
              <a:t>对所有特征执行特征缩放，来标准化数值特征范围，帮助梯度下降算法更快的收敛。</a:t>
            </a:r>
          </a:p>
        </p:txBody>
      </p:sp>
      <p:pic>
        <p:nvPicPr>
          <p:cNvPr id="8" name="图片 7">
            <a:extLst>
              <a:ext uri="{FF2B5EF4-FFF2-40B4-BE49-F238E27FC236}">
                <a16:creationId xmlns:a16="http://schemas.microsoft.com/office/drawing/2014/main" id="{B3796403-D471-4A6C-B049-1D7518151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99" y="1715155"/>
            <a:ext cx="10637616" cy="1045222"/>
          </a:xfrm>
          <a:prstGeom prst="rect">
            <a:avLst/>
          </a:prstGeom>
        </p:spPr>
      </p:pic>
      <p:sp>
        <p:nvSpPr>
          <p:cNvPr id="9" name="文本框 8">
            <a:extLst>
              <a:ext uri="{FF2B5EF4-FFF2-40B4-BE49-F238E27FC236}">
                <a16:creationId xmlns:a16="http://schemas.microsoft.com/office/drawing/2014/main" id="{7D0F1F28-5959-4A04-987B-9B54AC5B49BA}"/>
              </a:ext>
            </a:extLst>
          </p:cNvPr>
          <p:cNvSpPr txBox="1"/>
          <p:nvPr/>
        </p:nvSpPr>
        <p:spPr>
          <a:xfrm>
            <a:off x="2426767" y="3014295"/>
            <a:ext cx="5544616" cy="830997"/>
          </a:xfrm>
          <a:prstGeom prst="rect">
            <a:avLst/>
          </a:prstGeom>
          <a:noFill/>
        </p:spPr>
        <p:txBody>
          <a:bodyPr wrap="square" rtlCol="0">
            <a:spAutoFit/>
          </a:bodyPr>
          <a:lstStyle/>
          <a:p>
            <a:r>
              <a:rPr lang="en-US" altLang="zh-CN" dirty="0" err="1"/>
              <a:t>SalePrice</a:t>
            </a:r>
            <a:r>
              <a:rPr lang="zh-CN" altLang="en-US" dirty="0"/>
              <a:t>不符合正态分布，对数处理后更满足正态分布</a:t>
            </a:r>
          </a:p>
        </p:txBody>
      </p:sp>
      <p:pic>
        <p:nvPicPr>
          <p:cNvPr id="12" name="图片 11">
            <a:extLst>
              <a:ext uri="{FF2B5EF4-FFF2-40B4-BE49-F238E27FC236}">
                <a16:creationId xmlns:a16="http://schemas.microsoft.com/office/drawing/2014/main" id="{F86AFBE1-8E94-4BC3-A50C-7FA700BD1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9686" y="3501802"/>
            <a:ext cx="4941938" cy="3075184"/>
          </a:xfrm>
          <a:prstGeom prst="rect">
            <a:avLst/>
          </a:prstGeom>
        </p:spPr>
      </p:pic>
    </p:spTree>
    <p:extLst>
      <p:ext uri="{BB962C8B-B14F-4D97-AF65-F5344CB8AC3E}">
        <p14:creationId xmlns:p14="http://schemas.microsoft.com/office/powerpoint/2010/main" val="19825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16</a:t>
            </a:fld>
            <a:endParaRPr lang="zh-CN" altLang="en-US"/>
          </a:p>
        </p:txBody>
      </p:sp>
      <p:sp>
        <p:nvSpPr>
          <p:cNvPr id="7" name="文本框 6">
            <a:extLst>
              <a:ext uri="{FF2B5EF4-FFF2-40B4-BE49-F238E27FC236}">
                <a16:creationId xmlns:a16="http://schemas.microsoft.com/office/drawing/2014/main" id="{C6B732F3-2686-4CFA-B079-7309D9BBEE76}"/>
              </a:ext>
            </a:extLst>
          </p:cNvPr>
          <p:cNvSpPr txBox="1"/>
          <p:nvPr/>
        </p:nvSpPr>
        <p:spPr>
          <a:xfrm>
            <a:off x="204423" y="693490"/>
            <a:ext cx="4238568" cy="461665"/>
          </a:xfrm>
          <a:prstGeom prst="rect">
            <a:avLst/>
          </a:prstGeom>
          <a:noFill/>
        </p:spPr>
        <p:txBody>
          <a:bodyPr wrap="square" rtlCol="0">
            <a:spAutoFit/>
          </a:bodyPr>
          <a:lstStyle/>
          <a:p>
            <a:r>
              <a:rPr lang="en-US" altLang="zh-CN" dirty="0"/>
              <a:t>6</a:t>
            </a:r>
            <a:r>
              <a:rPr lang="zh-CN" altLang="en-US" dirty="0"/>
              <a:t>：问题：特征数量选择</a:t>
            </a:r>
          </a:p>
        </p:txBody>
      </p:sp>
      <p:sp>
        <p:nvSpPr>
          <p:cNvPr id="10" name="文本框 9">
            <a:extLst>
              <a:ext uri="{FF2B5EF4-FFF2-40B4-BE49-F238E27FC236}">
                <a16:creationId xmlns:a16="http://schemas.microsoft.com/office/drawing/2014/main" id="{60A5B071-5AEE-46B7-9CC8-08308B0B36AA}"/>
              </a:ext>
            </a:extLst>
          </p:cNvPr>
          <p:cNvSpPr txBox="1"/>
          <p:nvPr/>
        </p:nvSpPr>
        <p:spPr>
          <a:xfrm>
            <a:off x="850823" y="1125538"/>
            <a:ext cx="10360919" cy="5324535"/>
          </a:xfrm>
          <a:prstGeom prst="rect">
            <a:avLst/>
          </a:prstGeom>
          <a:noFill/>
        </p:spPr>
        <p:txBody>
          <a:bodyPr wrap="square">
            <a:spAutoFit/>
          </a:bodyPr>
          <a:lstStyle/>
          <a:p>
            <a:pPr indent="304800" algn="just"/>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容易分析出，特征的数量并不是越多越好的，增加有效特征数量的效果是一条倒“</a:t>
            </a:r>
            <a:r>
              <a:rPr lang="en-US" altLang="zh-CN" sz="2000" kern="100" dirty="0">
                <a:effectLst/>
                <a:latin typeface="+mn-ea"/>
                <a:cs typeface="Times New Roman" panose="02020603050405020304" pitchFamily="18" charset="0"/>
              </a:rPr>
              <a:t>U</a:t>
            </a:r>
            <a:r>
              <a:rPr lang="zh-CN" altLang="zh-CN" sz="2000" kern="100" dirty="0">
                <a:effectLst/>
                <a:latin typeface="+mn-ea"/>
                <a:cs typeface="Times New Roman" panose="02020603050405020304" pitchFamily="18" charset="0"/>
              </a:rPr>
              <a:t>”曲线：最初模型性能随之上升，但由于数据集规模的限制</a:t>
            </a:r>
            <a:r>
              <a:rPr lang="zh-CN" altLang="en-US" sz="2000" kern="100" dirty="0">
                <a:effectLst/>
                <a:latin typeface="+mn-ea"/>
                <a:cs typeface="Times New Roman" panose="02020603050405020304" pitchFamily="18" charset="0"/>
              </a:rPr>
              <a:t>（尤其考虑到我们的数据集规模很小）</a:t>
            </a:r>
            <a:r>
              <a:rPr lang="zh-CN" altLang="zh-CN" sz="2000" kern="100" dirty="0">
                <a:effectLst/>
                <a:latin typeface="+mn-ea"/>
                <a:cs typeface="Times New Roman" panose="02020603050405020304" pitchFamily="18" charset="0"/>
              </a:rPr>
              <a:t>，特征数量过多时则必然导致愈发严重的过拟合。</a:t>
            </a:r>
          </a:p>
          <a:p>
            <a:pPr indent="304800" algn="just"/>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在</a:t>
            </a:r>
            <a:r>
              <a:rPr lang="en-US" altLang="zh-CN" sz="2000" kern="100" dirty="0">
                <a:effectLst/>
                <a:latin typeface="+mn-ea"/>
                <a:cs typeface="Times New Roman" panose="02020603050405020304" pitchFamily="18" charset="0"/>
              </a:rPr>
              <a:t>Kaggle</a:t>
            </a:r>
            <a:r>
              <a:rPr lang="zh-CN" altLang="zh-CN" sz="2000" kern="100" dirty="0">
                <a:effectLst/>
                <a:latin typeface="+mn-ea"/>
                <a:cs typeface="Times New Roman" panose="02020603050405020304" pitchFamily="18" charset="0"/>
              </a:rPr>
              <a:t>获得星数最高的面向新手的帮助文档只推荐使用</a:t>
            </a:r>
            <a:r>
              <a:rPr lang="en-US" altLang="zh-CN" sz="2000" kern="100" dirty="0">
                <a:effectLst/>
                <a:latin typeface="+mn-ea"/>
                <a:cs typeface="Times New Roman" panose="02020603050405020304" pitchFamily="18" charset="0"/>
              </a:rPr>
              <a:t>4</a:t>
            </a:r>
            <a:r>
              <a:rPr lang="zh-CN" altLang="zh-CN" sz="2000" kern="100" dirty="0">
                <a:effectLst/>
                <a:latin typeface="+mn-ea"/>
                <a:cs typeface="Times New Roman" panose="02020603050405020304" pitchFamily="18" charset="0"/>
              </a:rPr>
              <a:t>个特征（以下简称</a:t>
            </a:r>
            <a:r>
              <a:rPr lang="en-US" altLang="zh-CN" sz="2000" kern="100" dirty="0">
                <a:effectLst/>
                <a:latin typeface="+mn-ea"/>
                <a:cs typeface="Times New Roman" panose="02020603050405020304" pitchFamily="18" charset="0"/>
              </a:rPr>
              <a:t>4</a:t>
            </a:r>
            <a:r>
              <a:rPr lang="zh-CN" altLang="zh-CN" sz="2000" kern="100" dirty="0">
                <a:effectLst/>
                <a:latin typeface="+mn-ea"/>
                <a:cs typeface="Times New Roman" panose="02020603050405020304" pitchFamily="18" charset="0"/>
              </a:rPr>
              <a:t>特征法），即</a:t>
            </a:r>
            <a:r>
              <a:rPr lang="en-US" altLang="zh-CN" sz="2000" kern="100" dirty="0" err="1">
                <a:solidFill>
                  <a:srgbClr val="000000"/>
                </a:solidFill>
                <a:effectLst/>
                <a:latin typeface="+mn-ea"/>
                <a:cs typeface="Helvetica" panose="020B0604020202020204" pitchFamily="34" charset="0"/>
              </a:rPr>
              <a:t>GrLivArea</a:t>
            </a:r>
            <a:r>
              <a:rPr lang="zh-CN" altLang="zh-CN" sz="2000" kern="100" dirty="0">
                <a:solidFill>
                  <a:srgbClr val="000000"/>
                </a:solidFill>
                <a:effectLst/>
                <a:latin typeface="+mn-ea"/>
                <a:cs typeface="Helvetica" panose="020B0604020202020204" pitchFamily="34" charset="0"/>
              </a:rPr>
              <a:t>、</a:t>
            </a:r>
            <a:r>
              <a:rPr lang="en-US" altLang="zh-CN" sz="2000" kern="100" dirty="0" err="1">
                <a:solidFill>
                  <a:srgbClr val="000000"/>
                </a:solidFill>
                <a:effectLst/>
                <a:latin typeface="+mn-ea"/>
                <a:cs typeface="Helvetica" panose="020B0604020202020204" pitchFamily="34" charset="0"/>
              </a:rPr>
              <a:t>TotalBsmtSF</a:t>
            </a:r>
            <a:r>
              <a:rPr lang="zh-CN" altLang="zh-CN" sz="2000" kern="100" dirty="0">
                <a:solidFill>
                  <a:srgbClr val="000000"/>
                </a:solidFill>
                <a:effectLst/>
                <a:latin typeface="+mn-ea"/>
                <a:cs typeface="Helvetica" panose="020B0604020202020204" pitchFamily="34" charset="0"/>
              </a:rPr>
              <a:t>、</a:t>
            </a:r>
            <a:r>
              <a:rPr lang="en-US" altLang="zh-CN" sz="2000" kern="100" dirty="0" err="1">
                <a:solidFill>
                  <a:srgbClr val="000000"/>
                </a:solidFill>
                <a:effectLst/>
                <a:latin typeface="+mn-ea"/>
                <a:cs typeface="Helvetica" panose="020B0604020202020204" pitchFamily="34" charset="0"/>
              </a:rPr>
              <a:t>YearBuilt</a:t>
            </a:r>
            <a:r>
              <a:rPr lang="zh-CN" altLang="zh-CN" sz="2000" kern="100" dirty="0">
                <a:solidFill>
                  <a:srgbClr val="000000"/>
                </a:solidFill>
                <a:effectLst/>
                <a:latin typeface="+mn-ea"/>
                <a:cs typeface="Helvetica" panose="020B0604020202020204" pitchFamily="34" charset="0"/>
              </a:rPr>
              <a:t>、</a:t>
            </a:r>
            <a:r>
              <a:rPr lang="en-US" altLang="zh-CN" sz="2000" kern="100" dirty="0" err="1">
                <a:solidFill>
                  <a:srgbClr val="000000"/>
                </a:solidFill>
                <a:effectLst/>
                <a:latin typeface="+mn-ea"/>
                <a:cs typeface="Helvetica" panose="020B0604020202020204" pitchFamily="34" charset="0"/>
              </a:rPr>
              <a:t>OverallQual</a:t>
            </a:r>
            <a:r>
              <a:rPr lang="zh-CN" altLang="en-US" sz="2000" kern="100" dirty="0">
                <a:solidFill>
                  <a:srgbClr val="000000"/>
                </a:solidFill>
                <a:effectLst/>
                <a:latin typeface="+mn-ea"/>
                <a:cs typeface="Helvetica" panose="020B0604020202020204" pitchFamily="34" charset="0"/>
              </a:rPr>
              <a:t>，这些特征数据完整、与价格相关性高</a:t>
            </a:r>
            <a:r>
              <a:rPr lang="zh-CN" altLang="zh-CN" sz="2000" kern="100" dirty="0">
                <a:solidFill>
                  <a:srgbClr val="000000"/>
                </a:solidFill>
                <a:effectLst/>
                <a:latin typeface="+mn-ea"/>
                <a:cs typeface="Helvetica" panose="020B0604020202020204" pitchFamily="34" charset="0"/>
              </a:rPr>
              <a:t>。在实践中我们最初使用并评估了</a:t>
            </a:r>
            <a:r>
              <a:rPr lang="en-US" altLang="zh-CN" sz="2000" kern="100" dirty="0">
                <a:solidFill>
                  <a:srgbClr val="000000"/>
                </a:solidFill>
                <a:effectLst/>
                <a:latin typeface="+mn-ea"/>
                <a:cs typeface="Helvetica" panose="020B0604020202020204" pitchFamily="34" charset="0"/>
              </a:rPr>
              <a:t>4</a:t>
            </a:r>
            <a:r>
              <a:rPr lang="zh-CN" altLang="zh-CN" sz="2000" kern="100" dirty="0">
                <a:solidFill>
                  <a:srgbClr val="000000"/>
                </a:solidFill>
                <a:effectLst/>
                <a:latin typeface="+mn-ea"/>
                <a:cs typeface="Helvetica" panose="020B0604020202020204" pitchFamily="34" charset="0"/>
              </a:rPr>
              <a:t>特征法，然后独立提取了数十个特征并试验调参，最后</a:t>
            </a:r>
            <a:r>
              <a:rPr lang="zh-CN" altLang="en-US" sz="2000" kern="100" dirty="0">
                <a:solidFill>
                  <a:srgbClr val="000000"/>
                </a:solidFill>
                <a:effectLst/>
                <a:latin typeface="+mn-ea"/>
                <a:cs typeface="Helvetica" panose="020B0604020202020204" pitchFamily="34" charset="0"/>
              </a:rPr>
              <a:t>再次提取特征，最终模型</a:t>
            </a:r>
            <a:r>
              <a:rPr lang="zh-CN" altLang="zh-CN" sz="2000" kern="100" dirty="0">
                <a:solidFill>
                  <a:srgbClr val="000000"/>
                </a:solidFill>
                <a:effectLst/>
                <a:latin typeface="+mn-ea"/>
                <a:cs typeface="Helvetica" panose="020B0604020202020204" pitchFamily="34" charset="0"/>
              </a:rPr>
              <a:t>使用了</a:t>
            </a:r>
            <a:r>
              <a:rPr lang="en-US" altLang="zh-CN" sz="2000" kern="100" dirty="0">
                <a:solidFill>
                  <a:srgbClr val="000000"/>
                </a:solidFill>
                <a:effectLst/>
                <a:latin typeface="+mn-ea"/>
                <a:cs typeface="Helvetica" panose="020B0604020202020204" pitchFamily="34" charset="0"/>
              </a:rPr>
              <a:t>16</a:t>
            </a:r>
            <a:r>
              <a:rPr lang="zh-CN" altLang="zh-CN" sz="2000" kern="100" dirty="0">
                <a:solidFill>
                  <a:srgbClr val="000000"/>
                </a:solidFill>
                <a:effectLst/>
                <a:latin typeface="+mn-ea"/>
                <a:cs typeface="Helvetica" panose="020B0604020202020204" pitchFamily="34" charset="0"/>
              </a:rPr>
              <a:t>个（算上偏置</a:t>
            </a:r>
            <a:r>
              <a:rPr lang="en-US" altLang="zh-CN" sz="2000" kern="100" dirty="0">
                <a:solidFill>
                  <a:srgbClr val="000000"/>
                </a:solidFill>
                <a:effectLst/>
                <a:latin typeface="+mn-ea"/>
                <a:cs typeface="Helvetica" panose="020B0604020202020204" pitchFamily="34" charset="0"/>
              </a:rPr>
              <a:t>17</a:t>
            </a:r>
            <a:r>
              <a:rPr lang="zh-CN" altLang="zh-CN" sz="2000" kern="100" dirty="0">
                <a:solidFill>
                  <a:srgbClr val="000000"/>
                </a:solidFill>
                <a:effectLst/>
                <a:latin typeface="+mn-ea"/>
                <a:cs typeface="Helvetica" panose="020B0604020202020204" pitchFamily="34" charset="0"/>
              </a:rPr>
              <a:t>个）特征。</a:t>
            </a:r>
            <a:endParaRPr lang="en-US" altLang="zh-CN" sz="2000" kern="100" dirty="0">
              <a:solidFill>
                <a:srgbClr val="000000"/>
              </a:solidFill>
              <a:effectLst/>
              <a:latin typeface="+mn-ea"/>
              <a:cs typeface="Helvetica" panose="020B0604020202020204" pitchFamily="34" charset="0"/>
            </a:endParaRPr>
          </a:p>
          <a:p>
            <a:pPr indent="304800" algn="just"/>
            <a:r>
              <a:rPr lang="en-US" altLang="zh-CN" sz="2000" kern="100" dirty="0">
                <a:solidFill>
                  <a:srgbClr val="000000"/>
                </a:solidFill>
                <a:latin typeface="+mn-ea"/>
                <a:cs typeface="Helvetica" panose="020B0604020202020204" pitchFamily="34" charset="0"/>
              </a:rPr>
              <a:t>   </a:t>
            </a:r>
            <a:r>
              <a:rPr lang="zh-CN" altLang="en-US" sz="2000" kern="100" dirty="0">
                <a:solidFill>
                  <a:srgbClr val="000000"/>
                </a:solidFill>
                <a:latin typeface="+mn-ea"/>
                <a:cs typeface="Helvetica" panose="020B0604020202020204" pitchFamily="34" charset="0"/>
              </a:rPr>
              <a:t>我们</a:t>
            </a:r>
            <a:r>
              <a:rPr lang="zh-CN" altLang="zh-CN" sz="2000" kern="100" dirty="0">
                <a:solidFill>
                  <a:srgbClr val="000000"/>
                </a:solidFill>
                <a:effectLst/>
                <a:latin typeface="+mn-ea"/>
                <a:cs typeface="Helvetica" panose="020B0604020202020204" pitchFamily="34" charset="0"/>
              </a:rPr>
              <a:t>使用数十个特征的模型时，</a:t>
            </a:r>
            <a:r>
              <a:rPr lang="zh-CN" altLang="en-US" sz="2000" kern="100" dirty="0">
                <a:solidFill>
                  <a:srgbClr val="000000"/>
                </a:solidFill>
                <a:effectLst/>
                <a:latin typeface="+mn-ea"/>
                <a:cs typeface="Helvetica" panose="020B0604020202020204" pitchFamily="34" charset="0"/>
              </a:rPr>
              <a:t>出现了数据溢出的情况。</a:t>
            </a:r>
            <a:r>
              <a:rPr lang="zh-CN" altLang="en-US" sz="2000" kern="100" dirty="0">
                <a:solidFill>
                  <a:srgbClr val="000000"/>
                </a:solidFill>
                <a:latin typeface="+mn-ea"/>
                <a:cs typeface="Helvetica" panose="020B0604020202020204" pitchFamily="34" charset="0"/>
              </a:rPr>
              <a:t>我们观察到</a:t>
            </a:r>
            <a:r>
              <a:rPr lang="zh-CN" altLang="en-US" sz="2000" kern="100" dirty="0">
                <a:solidFill>
                  <a:srgbClr val="000000"/>
                </a:solidFill>
                <a:effectLst/>
                <a:latin typeface="+mn-ea"/>
                <a:cs typeface="Helvetica" panose="020B0604020202020204" pitchFamily="34" charset="0"/>
              </a:rPr>
              <a:t>，此时</a:t>
            </a:r>
            <a:r>
              <a:rPr lang="zh-CN" altLang="zh-CN" sz="2000" kern="100" dirty="0">
                <a:solidFill>
                  <a:srgbClr val="000000"/>
                </a:solidFill>
                <a:effectLst/>
                <a:latin typeface="+mn-ea"/>
                <a:cs typeface="Helvetica" panose="020B0604020202020204" pitchFamily="34" charset="0"/>
              </a:rPr>
              <a:t>特征矩阵规模较大，而当矩阵规模增大时梯度下降速度</a:t>
            </a:r>
            <a:r>
              <a:rPr lang="en-US" altLang="zh-CN" sz="2000" kern="100" dirty="0">
                <a:solidFill>
                  <a:srgbClr val="000000"/>
                </a:solidFill>
                <a:effectLst/>
                <a:latin typeface="+mn-ea"/>
                <a:cs typeface="Helvetica" panose="020B0604020202020204" pitchFamily="34" charset="0"/>
              </a:rPr>
              <a:t>α</a:t>
            </a:r>
            <a:r>
              <a:rPr lang="zh-CN" altLang="zh-CN" sz="2000" kern="100" dirty="0">
                <a:solidFill>
                  <a:srgbClr val="000000"/>
                </a:solidFill>
                <a:effectLst/>
                <a:latin typeface="+mn-ea"/>
                <a:cs typeface="Helvetica" panose="020B0604020202020204" pitchFamily="34" charset="0"/>
              </a:rPr>
              <a:t>也要增大才能在回归次数不多的情况下得到模型最好结果，</a:t>
            </a:r>
            <a:r>
              <a:rPr lang="zh-CN" altLang="en-US" sz="2000" kern="100" dirty="0">
                <a:solidFill>
                  <a:srgbClr val="000000"/>
                </a:solidFill>
                <a:effectLst/>
                <a:latin typeface="+mn-ea"/>
                <a:cs typeface="Helvetica" panose="020B0604020202020204" pitchFamily="34" charset="0"/>
              </a:rPr>
              <a:t>此时</a:t>
            </a:r>
            <a:r>
              <a:rPr lang="en-US" altLang="zh-CN" sz="2000" kern="100" dirty="0">
                <a:solidFill>
                  <a:srgbClr val="000000"/>
                </a:solidFill>
                <a:effectLst/>
                <a:latin typeface="+mn-ea"/>
                <a:cs typeface="Helvetica" panose="020B0604020202020204" pitchFamily="34" charset="0"/>
              </a:rPr>
              <a:t>α</a:t>
            </a:r>
            <a:r>
              <a:rPr lang="zh-CN" altLang="en-US" sz="2000" kern="100" dirty="0">
                <a:solidFill>
                  <a:srgbClr val="000000"/>
                </a:solidFill>
                <a:effectLst/>
                <a:latin typeface="+mn-ea"/>
                <a:cs typeface="Helvetica" panose="020B0604020202020204" pitchFamily="34" charset="0"/>
              </a:rPr>
              <a:t>需要在</a:t>
            </a:r>
            <a:r>
              <a:rPr lang="en-US" altLang="zh-CN" sz="2000" kern="100" dirty="0">
                <a:solidFill>
                  <a:srgbClr val="000000"/>
                </a:solidFill>
                <a:effectLst/>
                <a:latin typeface="+mn-ea"/>
                <a:cs typeface="Helvetica" panose="020B0604020202020204" pitchFamily="34" charset="0"/>
              </a:rPr>
              <a:t>1</a:t>
            </a:r>
            <a:r>
              <a:rPr lang="zh-CN" altLang="en-US" sz="2000" kern="100" dirty="0">
                <a:solidFill>
                  <a:srgbClr val="000000"/>
                </a:solidFill>
                <a:effectLst/>
                <a:latin typeface="+mn-ea"/>
                <a:cs typeface="Helvetica" panose="020B0604020202020204" pitchFamily="34" charset="0"/>
              </a:rPr>
              <a:t>以上。</a:t>
            </a:r>
            <a:r>
              <a:rPr lang="zh-CN" altLang="zh-CN" sz="2000" kern="100" dirty="0">
                <a:solidFill>
                  <a:srgbClr val="000000"/>
                </a:solidFill>
                <a:effectLst/>
                <a:latin typeface="+mn-ea"/>
                <a:cs typeface="Helvetica" panose="020B0604020202020204" pitchFamily="34" charset="0"/>
              </a:rPr>
              <a:t>这导致即使特征</a:t>
            </a:r>
            <a:r>
              <a:rPr lang="zh-CN" altLang="en-US" sz="2000" kern="100" dirty="0">
                <a:solidFill>
                  <a:srgbClr val="000000"/>
                </a:solidFill>
                <a:effectLst/>
                <a:latin typeface="+mn-ea"/>
                <a:cs typeface="Helvetica" panose="020B0604020202020204" pitchFamily="34" charset="0"/>
              </a:rPr>
              <a:t>值</a:t>
            </a:r>
            <a:r>
              <a:rPr lang="zh-CN" altLang="zh-CN" sz="2000" kern="100" dirty="0">
                <a:solidFill>
                  <a:srgbClr val="000000"/>
                </a:solidFill>
                <a:effectLst/>
                <a:latin typeface="+mn-ea"/>
                <a:cs typeface="Helvetica" panose="020B0604020202020204" pitchFamily="34" charset="0"/>
              </a:rPr>
              <a:t>都已经缩放到</a:t>
            </a:r>
            <a:r>
              <a:rPr lang="zh-CN" altLang="en-US" sz="2000" kern="100" dirty="0">
                <a:solidFill>
                  <a:srgbClr val="000000"/>
                </a:solidFill>
                <a:effectLst/>
                <a:latin typeface="+mn-ea"/>
                <a:cs typeface="Helvetica" panose="020B0604020202020204" pitchFamily="34" charset="0"/>
              </a:rPr>
              <a:t>大约</a:t>
            </a:r>
            <a:r>
              <a:rPr lang="zh-CN" altLang="zh-CN" sz="2000" kern="100" dirty="0">
                <a:solidFill>
                  <a:srgbClr val="000000"/>
                </a:solidFill>
                <a:effectLst/>
                <a:latin typeface="+mn-ea"/>
                <a:cs typeface="Helvetica" panose="020B0604020202020204" pitchFamily="34" charset="0"/>
              </a:rPr>
              <a:t>正负</a:t>
            </a:r>
            <a:r>
              <a:rPr lang="en-US" altLang="zh-CN" sz="2000" kern="100" dirty="0">
                <a:solidFill>
                  <a:srgbClr val="000000"/>
                </a:solidFill>
                <a:effectLst/>
                <a:latin typeface="+mn-ea"/>
                <a:cs typeface="Helvetica" panose="020B0604020202020204" pitchFamily="34" charset="0"/>
              </a:rPr>
              <a:t>1</a:t>
            </a:r>
            <a:r>
              <a:rPr lang="zh-CN" altLang="zh-CN" sz="2000" kern="100" dirty="0">
                <a:solidFill>
                  <a:srgbClr val="000000"/>
                </a:solidFill>
                <a:effectLst/>
                <a:latin typeface="+mn-ea"/>
                <a:cs typeface="Helvetica" panose="020B0604020202020204" pitchFamily="34" charset="0"/>
              </a:rPr>
              <a:t>以内，</a:t>
            </a:r>
            <a:r>
              <a:rPr lang="en-US" altLang="zh-CN" sz="2000" kern="100" dirty="0">
                <a:solidFill>
                  <a:srgbClr val="000000"/>
                </a:solidFill>
                <a:effectLst/>
                <a:latin typeface="+mn-ea"/>
                <a:cs typeface="Helvetica" panose="020B0604020202020204" pitchFamily="34" charset="0"/>
              </a:rPr>
              <a:t>α = 1</a:t>
            </a:r>
            <a:r>
              <a:rPr lang="zh-CN" altLang="zh-CN" sz="2000" kern="100" dirty="0">
                <a:solidFill>
                  <a:srgbClr val="000000"/>
                </a:solidFill>
                <a:effectLst/>
                <a:latin typeface="+mn-ea"/>
                <a:cs typeface="Helvetica" panose="020B0604020202020204" pitchFamily="34" charset="0"/>
              </a:rPr>
              <a:t>时在矩阵平方运算中仍然出现数据溢出。而</a:t>
            </a:r>
            <a:r>
              <a:rPr lang="en-US" altLang="zh-CN" sz="2000" kern="100" dirty="0">
                <a:solidFill>
                  <a:srgbClr val="000000"/>
                </a:solidFill>
                <a:effectLst/>
                <a:latin typeface="+mn-ea"/>
                <a:cs typeface="Helvetica" panose="020B0604020202020204" pitchFamily="34" charset="0"/>
              </a:rPr>
              <a:t>α</a:t>
            </a:r>
            <a:r>
              <a:rPr lang="zh-CN" altLang="zh-CN" sz="2000" kern="100" dirty="0">
                <a:solidFill>
                  <a:srgbClr val="000000"/>
                </a:solidFill>
                <a:effectLst/>
                <a:latin typeface="+mn-ea"/>
                <a:cs typeface="Helvetica" panose="020B0604020202020204" pitchFamily="34" charset="0"/>
              </a:rPr>
              <a:t>小的话，回归次数不多时执行结果</a:t>
            </a:r>
            <a:r>
              <a:rPr lang="zh-CN" altLang="en-US" sz="2000" kern="100" dirty="0">
                <a:solidFill>
                  <a:srgbClr val="000000"/>
                </a:solidFill>
                <a:effectLst/>
                <a:latin typeface="+mn-ea"/>
                <a:cs typeface="Helvetica" panose="020B0604020202020204" pitchFamily="34" charset="0"/>
              </a:rPr>
              <a:t>甚至</a:t>
            </a:r>
            <a:r>
              <a:rPr lang="zh-CN" altLang="zh-CN" sz="2000" kern="100" dirty="0">
                <a:solidFill>
                  <a:srgbClr val="000000"/>
                </a:solidFill>
                <a:effectLst/>
                <a:latin typeface="+mn-ea"/>
                <a:cs typeface="Helvetica" panose="020B0604020202020204" pitchFamily="34" charset="0"/>
              </a:rPr>
              <a:t>不如我们最初试用的</a:t>
            </a:r>
            <a:r>
              <a:rPr lang="en-US" altLang="zh-CN" sz="2000" kern="100" dirty="0">
                <a:solidFill>
                  <a:srgbClr val="000000"/>
                </a:solidFill>
                <a:effectLst/>
                <a:latin typeface="+mn-ea"/>
                <a:cs typeface="Helvetica" panose="020B0604020202020204" pitchFamily="34" charset="0"/>
              </a:rPr>
              <a:t>α = 1e-6</a:t>
            </a:r>
            <a:r>
              <a:rPr lang="zh-CN" altLang="zh-CN" sz="2000" kern="100" dirty="0">
                <a:solidFill>
                  <a:srgbClr val="000000"/>
                </a:solidFill>
                <a:effectLst/>
                <a:latin typeface="+mn-ea"/>
                <a:cs typeface="Helvetica" panose="020B0604020202020204" pitchFamily="34" charset="0"/>
              </a:rPr>
              <a:t>的</a:t>
            </a:r>
            <a:r>
              <a:rPr lang="en-US" altLang="zh-CN" sz="2000" kern="100" dirty="0">
                <a:solidFill>
                  <a:srgbClr val="000000"/>
                </a:solidFill>
                <a:effectLst/>
                <a:latin typeface="+mn-ea"/>
                <a:cs typeface="Helvetica" panose="020B0604020202020204" pitchFamily="34" charset="0"/>
              </a:rPr>
              <a:t>4</a:t>
            </a:r>
            <a:r>
              <a:rPr lang="zh-CN" altLang="zh-CN" sz="2000" kern="100" dirty="0">
                <a:solidFill>
                  <a:srgbClr val="000000"/>
                </a:solidFill>
                <a:effectLst/>
                <a:latin typeface="+mn-ea"/>
                <a:cs typeface="Helvetica" panose="020B0604020202020204" pitchFamily="34" charset="0"/>
              </a:rPr>
              <a:t>特征法。若增加回归次数，则程序运行时间比较让人难以接受。当然，也</a:t>
            </a:r>
            <a:r>
              <a:rPr lang="zh-CN" altLang="en-US" sz="2000" kern="100" dirty="0">
                <a:solidFill>
                  <a:srgbClr val="000000"/>
                </a:solidFill>
                <a:effectLst/>
                <a:latin typeface="+mn-ea"/>
                <a:cs typeface="Helvetica" panose="020B0604020202020204" pitchFamily="34" charset="0"/>
              </a:rPr>
              <a:t>有</a:t>
            </a:r>
            <a:r>
              <a:rPr lang="zh-CN" altLang="zh-CN" sz="2000" kern="100" dirty="0">
                <a:solidFill>
                  <a:srgbClr val="000000"/>
                </a:solidFill>
                <a:effectLst/>
                <a:latin typeface="+mn-ea"/>
                <a:cs typeface="Helvetica" panose="020B0604020202020204" pitchFamily="34" charset="0"/>
              </a:rPr>
              <a:t>改用</a:t>
            </a:r>
            <a:r>
              <a:rPr lang="en-US" altLang="zh-CN" sz="2000" kern="100" dirty="0">
                <a:solidFill>
                  <a:srgbClr val="000000"/>
                </a:solidFill>
                <a:effectLst/>
                <a:latin typeface="+mn-ea"/>
                <a:cs typeface="Helvetica" panose="020B0604020202020204" pitchFamily="34" charset="0"/>
              </a:rPr>
              <a:t>64</a:t>
            </a:r>
            <a:r>
              <a:rPr lang="zh-CN" altLang="zh-CN" sz="2000" kern="100" dirty="0">
                <a:solidFill>
                  <a:srgbClr val="000000"/>
                </a:solidFill>
                <a:effectLst/>
                <a:latin typeface="+mn-ea"/>
                <a:cs typeface="Helvetica" panose="020B0604020202020204" pitchFamily="34" charset="0"/>
              </a:rPr>
              <a:t>位变量</a:t>
            </a:r>
            <a:r>
              <a:rPr lang="zh-CN" altLang="en-US" sz="2000" kern="100" dirty="0">
                <a:solidFill>
                  <a:srgbClr val="000000"/>
                </a:solidFill>
                <a:effectLst/>
                <a:latin typeface="+mn-ea"/>
                <a:cs typeface="Helvetica" panose="020B0604020202020204" pitchFamily="34" charset="0"/>
              </a:rPr>
              <a:t>、再次缩放特征</a:t>
            </a:r>
            <a:r>
              <a:rPr lang="zh-CN" altLang="zh-CN" sz="2000" kern="100" dirty="0">
                <a:solidFill>
                  <a:srgbClr val="000000"/>
                </a:solidFill>
                <a:effectLst/>
                <a:latin typeface="+mn-ea"/>
                <a:cs typeface="Helvetica" panose="020B0604020202020204" pitchFamily="34" charset="0"/>
              </a:rPr>
              <a:t>或使用高精度等等</a:t>
            </a:r>
            <a:r>
              <a:rPr lang="zh-CN" altLang="en-US" sz="2000" kern="100" dirty="0">
                <a:solidFill>
                  <a:srgbClr val="000000"/>
                </a:solidFill>
                <a:effectLst/>
                <a:latin typeface="+mn-ea"/>
                <a:cs typeface="Helvetica" panose="020B0604020202020204" pitchFamily="34" charset="0"/>
              </a:rPr>
              <a:t>解决</a:t>
            </a:r>
            <a:r>
              <a:rPr lang="zh-CN" altLang="en-US" sz="2000" kern="100">
                <a:solidFill>
                  <a:srgbClr val="000000"/>
                </a:solidFill>
                <a:effectLst/>
                <a:latin typeface="+mn-ea"/>
                <a:cs typeface="Helvetica" panose="020B0604020202020204" pitchFamily="34" charset="0"/>
              </a:rPr>
              <a:t>方案</a:t>
            </a:r>
            <a:r>
              <a:rPr lang="zh-CN" altLang="zh-CN" sz="2000" kern="100">
                <a:solidFill>
                  <a:srgbClr val="000000"/>
                </a:solidFill>
                <a:effectLst/>
                <a:latin typeface="+mn-ea"/>
                <a:cs typeface="Helvetica" panose="020B0604020202020204" pitchFamily="34" charset="0"/>
              </a:rPr>
              <a:t>，我们</a:t>
            </a:r>
            <a:r>
              <a:rPr lang="zh-CN" altLang="en-US" sz="2000" kern="100">
                <a:solidFill>
                  <a:srgbClr val="000000"/>
                </a:solidFill>
                <a:effectLst/>
                <a:latin typeface="+mn-ea"/>
                <a:cs typeface="Helvetica" panose="020B0604020202020204" pitchFamily="34" charset="0"/>
              </a:rPr>
              <a:t>当时</a:t>
            </a:r>
            <a:r>
              <a:rPr lang="zh-CN" altLang="zh-CN" sz="2000" kern="100">
                <a:solidFill>
                  <a:srgbClr val="000000"/>
                </a:solidFill>
                <a:effectLst/>
                <a:latin typeface="+mn-ea"/>
                <a:cs typeface="Helvetica" panose="020B0604020202020204" pitchFamily="34" charset="0"/>
              </a:rPr>
              <a:t>选择重新</a:t>
            </a:r>
            <a:r>
              <a:rPr lang="zh-CN" altLang="zh-CN" sz="2000" kern="100" dirty="0">
                <a:solidFill>
                  <a:srgbClr val="000000"/>
                </a:solidFill>
                <a:effectLst/>
                <a:latin typeface="+mn-ea"/>
                <a:cs typeface="Helvetica" panose="020B0604020202020204" pitchFamily="34" charset="0"/>
              </a:rPr>
              <a:t>评估特征重建过程并缩减变量个数</a:t>
            </a:r>
            <a:r>
              <a:rPr lang="zh-CN" altLang="en-US" sz="2000" kern="100" dirty="0">
                <a:solidFill>
                  <a:srgbClr val="000000"/>
                </a:solidFill>
                <a:latin typeface="+mn-ea"/>
                <a:cs typeface="Helvetica" panose="020B0604020202020204" pitchFamily="34" charset="0"/>
              </a:rPr>
              <a:t>。</a:t>
            </a:r>
            <a:endParaRPr lang="zh-CN" altLang="zh-CN" sz="2000" kern="100" dirty="0">
              <a:effectLst/>
              <a:latin typeface="+mn-ea"/>
              <a:cs typeface="Times New Roman" panose="02020603050405020304" pitchFamily="18" charset="0"/>
            </a:endParaRPr>
          </a:p>
          <a:p>
            <a:pPr indent="304800" algn="just"/>
            <a:r>
              <a:rPr lang="en-US" altLang="zh-CN" sz="2000" kern="100" dirty="0">
                <a:solidFill>
                  <a:srgbClr val="000000"/>
                </a:solidFill>
                <a:effectLst/>
                <a:latin typeface="+mn-ea"/>
                <a:cs typeface="Helvetica" panose="020B0604020202020204" pitchFamily="34" charset="0"/>
              </a:rPr>
              <a:t>   </a:t>
            </a:r>
            <a:r>
              <a:rPr lang="zh-CN" altLang="en-US" sz="2000" kern="100" dirty="0">
                <a:solidFill>
                  <a:srgbClr val="000000"/>
                </a:solidFill>
                <a:latin typeface="+mn-ea"/>
                <a:cs typeface="Helvetica" panose="020B0604020202020204" pitchFamily="34" charset="0"/>
              </a:rPr>
              <a:t>另外</a:t>
            </a:r>
            <a:r>
              <a:rPr lang="zh-CN" altLang="zh-CN" sz="2000" kern="100" dirty="0">
                <a:solidFill>
                  <a:srgbClr val="000000"/>
                </a:solidFill>
                <a:effectLst/>
                <a:latin typeface="+mn-ea"/>
                <a:cs typeface="Helvetica" panose="020B0604020202020204" pitchFamily="34" charset="0"/>
              </a:rPr>
              <a:t>，若仅追求特征数量，还会导致无关特征引入增大计算量、特征相关性高等问题。</a:t>
            </a:r>
            <a:endParaRPr lang="en-US" altLang="zh-CN" sz="2000" kern="100" dirty="0">
              <a:solidFill>
                <a:srgbClr val="000000"/>
              </a:solidFill>
              <a:effectLst/>
              <a:latin typeface="+mn-ea"/>
              <a:cs typeface="Helvetica" panose="020B0604020202020204" pitchFamily="34" charset="0"/>
            </a:endParaRPr>
          </a:p>
          <a:p>
            <a:pPr indent="304800" algn="just"/>
            <a:r>
              <a:rPr lang="en-US" altLang="zh-CN" sz="2000" kern="100" dirty="0">
                <a:solidFill>
                  <a:srgbClr val="000000"/>
                </a:solidFill>
                <a:latin typeface="+mn-ea"/>
                <a:cs typeface="Helvetica" panose="020B0604020202020204" pitchFamily="34" charset="0"/>
              </a:rPr>
              <a:t>   </a:t>
            </a:r>
            <a:r>
              <a:rPr lang="zh-CN" altLang="en-US" sz="2000" kern="100" dirty="0">
                <a:solidFill>
                  <a:srgbClr val="000000"/>
                </a:solidFill>
                <a:latin typeface="+mn-ea"/>
                <a:cs typeface="Helvetica" panose="020B0604020202020204" pitchFamily="34" charset="0"/>
              </a:rPr>
              <a:t>不过，第二个项目使用逻辑回归时未复现上述</a:t>
            </a:r>
            <a:r>
              <a:rPr lang="en-US" altLang="zh-CN" sz="2000" kern="100" dirty="0">
                <a:solidFill>
                  <a:srgbClr val="000000"/>
                </a:solidFill>
                <a:latin typeface="+mn-ea"/>
                <a:cs typeface="Helvetica" panose="020B0604020202020204" pitchFamily="34" charset="0"/>
              </a:rPr>
              <a:t>bug</a:t>
            </a:r>
            <a:r>
              <a:rPr lang="zh-CN" altLang="en-US" sz="2000" kern="100" dirty="0">
                <a:solidFill>
                  <a:srgbClr val="000000"/>
                </a:solidFill>
                <a:latin typeface="+mn-ea"/>
                <a:cs typeface="Helvetica" panose="020B0604020202020204" pitchFamily="34" charset="0"/>
              </a:rPr>
              <a:t>，所以可能是之前的特征提取结果或者模型有什么特殊性。</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11346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17</a:t>
            </a:fld>
            <a:endParaRPr lang="zh-CN" altLang="en-US"/>
          </a:p>
        </p:txBody>
      </p:sp>
      <p:sp>
        <p:nvSpPr>
          <p:cNvPr id="9" name="文本框 8">
            <a:extLst>
              <a:ext uri="{FF2B5EF4-FFF2-40B4-BE49-F238E27FC236}">
                <a16:creationId xmlns:a16="http://schemas.microsoft.com/office/drawing/2014/main" id="{2DA13B50-80C8-4E56-BFCB-6C287E100CE1}"/>
              </a:ext>
            </a:extLst>
          </p:cNvPr>
          <p:cNvSpPr txBox="1"/>
          <p:nvPr/>
        </p:nvSpPr>
        <p:spPr>
          <a:xfrm>
            <a:off x="2272897" y="1341562"/>
            <a:ext cx="6408712" cy="2554545"/>
          </a:xfrm>
          <a:prstGeom prst="rect">
            <a:avLst/>
          </a:prstGeom>
          <a:noFill/>
        </p:spPr>
        <p:txBody>
          <a:bodyPr wrap="square">
            <a:spAutoFit/>
          </a:bodyPr>
          <a:lstStyle/>
          <a:p>
            <a:pPr indent="266700" algn="just"/>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按照吴恩达课程第</a:t>
            </a:r>
            <a:r>
              <a:rPr lang="en-US" altLang="zh-CN" sz="2000" kern="100" dirty="0">
                <a:effectLst/>
                <a:latin typeface="+mn-ea"/>
                <a:cs typeface="Times New Roman" panose="02020603050405020304" pitchFamily="18" charset="0"/>
              </a:rPr>
              <a:t>6</a:t>
            </a:r>
            <a:r>
              <a:rPr lang="zh-CN" altLang="zh-CN" sz="2000" kern="100" dirty="0">
                <a:effectLst/>
                <a:latin typeface="+mn-ea"/>
                <a:cs typeface="Times New Roman" panose="02020603050405020304" pitchFamily="18" charset="0"/>
              </a:rPr>
              <a:t>周的推荐，数据集应划分为验证集、训练集与测试集，划分比例视数据集规模与需求而定，一般训练集占比至少在</a:t>
            </a:r>
            <a:r>
              <a:rPr lang="en-US" altLang="zh-CN" sz="2000" kern="100" dirty="0">
                <a:effectLst/>
                <a:latin typeface="+mn-ea"/>
                <a:cs typeface="Times New Roman" panose="02020603050405020304" pitchFamily="18" charset="0"/>
              </a:rPr>
              <a:t>50%</a:t>
            </a:r>
            <a:r>
              <a:rPr lang="zh-CN" altLang="zh-CN" sz="2000" kern="100" dirty="0">
                <a:effectLst/>
                <a:latin typeface="+mn-ea"/>
                <a:cs typeface="Times New Roman" panose="02020603050405020304" pitchFamily="18" charset="0"/>
              </a:rPr>
              <a:t>以上，每个数据集应严格不相交。但本项目中，处理后的数据集一共只包含</a:t>
            </a:r>
            <a:r>
              <a:rPr lang="en-US" altLang="zh-CN" sz="2000" kern="100" dirty="0">
                <a:effectLst/>
                <a:latin typeface="+mn-ea"/>
                <a:cs typeface="Times New Roman" panose="02020603050405020304" pitchFamily="18" charset="0"/>
              </a:rPr>
              <a:t>1458</a:t>
            </a:r>
            <a:r>
              <a:rPr lang="zh-CN" altLang="zh-CN" sz="2000" kern="100" dirty="0">
                <a:effectLst/>
                <a:latin typeface="+mn-ea"/>
                <a:cs typeface="Times New Roman" panose="02020603050405020304" pitchFamily="18" charset="0"/>
              </a:rPr>
              <a:t>个样本，对</a:t>
            </a:r>
            <a:r>
              <a:rPr lang="en-US" altLang="zh-CN" sz="2000" kern="100" dirty="0">
                <a:effectLst/>
                <a:latin typeface="+mn-ea"/>
                <a:cs typeface="Times New Roman" panose="02020603050405020304" pitchFamily="18" charset="0"/>
              </a:rPr>
              <a:t>4</a:t>
            </a:r>
            <a:r>
              <a:rPr lang="zh-CN" altLang="zh-CN" sz="2000" kern="100" dirty="0">
                <a:effectLst/>
                <a:latin typeface="+mn-ea"/>
                <a:cs typeface="Times New Roman" panose="02020603050405020304" pitchFamily="18" charset="0"/>
              </a:rPr>
              <a:t>特征法来说还好些，特征较多时严格划分</a:t>
            </a:r>
            <a:r>
              <a:rPr lang="en-US" altLang="zh-CN" sz="2000" kern="100" dirty="0">
                <a:effectLst/>
                <a:latin typeface="+mn-ea"/>
                <a:cs typeface="Times New Roman" panose="02020603050405020304" pitchFamily="18" charset="0"/>
              </a:rPr>
              <a:t>3</a:t>
            </a:r>
            <a:r>
              <a:rPr lang="zh-CN" altLang="zh-CN" sz="2000" kern="100" dirty="0">
                <a:effectLst/>
                <a:latin typeface="+mn-ea"/>
                <a:cs typeface="Times New Roman" panose="02020603050405020304" pitchFamily="18" charset="0"/>
              </a:rPr>
              <a:t>个数据集显得颇为不方便：测试集占比较少（如占比</a:t>
            </a:r>
            <a:r>
              <a:rPr lang="en-US" altLang="zh-CN" sz="2000" kern="100" dirty="0">
                <a:effectLst/>
                <a:latin typeface="+mn-ea"/>
                <a:cs typeface="Times New Roman" panose="02020603050405020304" pitchFamily="18" charset="0"/>
              </a:rPr>
              <a:t>10%</a:t>
            </a:r>
            <a:r>
              <a:rPr lang="zh-CN" altLang="zh-CN" sz="2000" kern="100" dirty="0">
                <a:effectLst/>
                <a:latin typeface="+mn-ea"/>
                <a:cs typeface="Times New Roman" panose="02020603050405020304" pitchFamily="18" charset="0"/>
              </a:rPr>
              <a:t>）时结果偶然性无疑会很大，验证集占比较少则难以调参且结果偶然性大。</a:t>
            </a:r>
          </a:p>
        </p:txBody>
      </p:sp>
      <p:sp>
        <p:nvSpPr>
          <p:cNvPr id="15" name="文本框 14">
            <a:extLst>
              <a:ext uri="{FF2B5EF4-FFF2-40B4-BE49-F238E27FC236}">
                <a16:creationId xmlns:a16="http://schemas.microsoft.com/office/drawing/2014/main" id="{4B8D9D98-6B53-44ED-8F06-2CC58C07E17E}"/>
              </a:ext>
            </a:extLst>
          </p:cNvPr>
          <p:cNvSpPr txBox="1"/>
          <p:nvPr/>
        </p:nvSpPr>
        <p:spPr>
          <a:xfrm>
            <a:off x="2272897" y="4077866"/>
            <a:ext cx="6408712" cy="1015663"/>
          </a:xfrm>
          <a:prstGeom prst="rect">
            <a:avLst/>
          </a:prstGeom>
          <a:noFill/>
        </p:spPr>
        <p:txBody>
          <a:bodyPr wrap="square">
            <a:spAutoFit/>
          </a:bodyPr>
          <a:lstStyle/>
          <a:p>
            <a:r>
              <a:rPr lang="zh-CN" altLang="zh-CN" sz="2000" kern="100" dirty="0">
                <a:effectLst/>
                <a:latin typeface="+mn-ea"/>
                <a:cs typeface="Times New Roman" panose="02020603050405020304" pitchFamily="18" charset="0"/>
              </a:rPr>
              <a:t>介于此，我们在本项目采取了特殊的数据集划分策略，这种思路来自一名阿里程序员的回答（由于当时没有收藏，网址来源已几乎不可考）。</a:t>
            </a:r>
            <a:endParaRPr lang="zh-CN" altLang="en-US" sz="2000" dirty="0"/>
          </a:p>
        </p:txBody>
      </p:sp>
    </p:spTree>
    <p:extLst>
      <p:ext uri="{BB962C8B-B14F-4D97-AF65-F5344CB8AC3E}">
        <p14:creationId xmlns:p14="http://schemas.microsoft.com/office/powerpoint/2010/main" val="36241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18</a:t>
            </a:fld>
            <a:endParaRPr lang="zh-CN" altLang="en-US"/>
          </a:p>
        </p:txBody>
      </p:sp>
      <p:sp>
        <p:nvSpPr>
          <p:cNvPr id="12" name="文本框 11">
            <a:extLst>
              <a:ext uri="{FF2B5EF4-FFF2-40B4-BE49-F238E27FC236}">
                <a16:creationId xmlns:a16="http://schemas.microsoft.com/office/drawing/2014/main" id="{79C532AE-1681-4807-9A2C-40B32DA2F543}"/>
              </a:ext>
            </a:extLst>
          </p:cNvPr>
          <p:cNvSpPr txBox="1"/>
          <p:nvPr/>
        </p:nvSpPr>
        <p:spPr>
          <a:xfrm>
            <a:off x="1346647" y="1053530"/>
            <a:ext cx="9361040" cy="1015663"/>
          </a:xfrm>
          <a:prstGeom prst="rect">
            <a:avLst/>
          </a:prstGeom>
          <a:noFill/>
        </p:spPr>
        <p:txBody>
          <a:bodyPr wrap="square">
            <a:spAutoFit/>
          </a:bodyPr>
          <a:lstStyle/>
          <a:p>
            <a:pPr indent="266700" algn="just"/>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我们把所有的数据用于验证集，使用</a:t>
            </a:r>
            <a:r>
              <a:rPr lang="en-US" altLang="zh-CN" sz="2000" kern="100" dirty="0">
                <a:effectLst/>
                <a:latin typeface="+mn-ea"/>
                <a:cs typeface="Times New Roman" panose="02020603050405020304" pitchFamily="18" charset="0"/>
              </a:rPr>
              <a:t>1</a:t>
            </a:r>
            <a:r>
              <a:rPr lang="zh-CN" altLang="zh-CN" sz="2000" kern="100" dirty="0">
                <a:effectLst/>
                <a:latin typeface="+mn-ea"/>
                <a:cs typeface="Times New Roman" panose="02020603050405020304" pitchFamily="18" charset="0"/>
              </a:rPr>
              <a:t>次</a:t>
            </a:r>
            <a:r>
              <a:rPr lang="en-US" altLang="zh-CN" sz="2000" kern="100" dirty="0">
                <a:effectLst/>
                <a:latin typeface="+mn-ea"/>
                <a:cs typeface="Times New Roman" panose="02020603050405020304" pitchFamily="18" charset="0"/>
              </a:rPr>
              <a:t>10</a:t>
            </a:r>
            <a:r>
              <a:rPr lang="zh-CN" altLang="zh-CN" sz="2000" kern="100" dirty="0">
                <a:effectLst/>
                <a:latin typeface="+mn-ea"/>
                <a:cs typeface="Times New Roman" panose="02020603050405020304" pitchFamily="18" charset="0"/>
              </a:rPr>
              <a:t>折交叉训练的方法既完成模型调试也完成模型评估，最后再把所有的数据用作训练集，然后读取</a:t>
            </a:r>
            <a:r>
              <a:rPr lang="en-US" altLang="zh-CN" sz="2000" kern="100" dirty="0">
                <a:effectLst/>
                <a:latin typeface="+mn-ea"/>
                <a:cs typeface="Times New Roman" panose="02020603050405020304" pitchFamily="18" charset="0"/>
              </a:rPr>
              <a:t>test</a:t>
            </a:r>
            <a:r>
              <a:rPr lang="zh-CN" altLang="zh-CN" sz="2000" kern="100" dirty="0">
                <a:effectLst/>
                <a:latin typeface="+mn-ea"/>
                <a:cs typeface="Times New Roman" panose="02020603050405020304" pitchFamily="18" charset="0"/>
              </a:rPr>
              <a:t>文件，输出预测结果到文件中。</a:t>
            </a:r>
          </a:p>
        </p:txBody>
      </p:sp>
      <p:pic>
        <p:nvPicPr>
          <p:cNvPr id="10" name="图片 9">
            <a:extLst>
              <a:ext uri="{FF2B5EF4-FFF2-40B4-BE49-F238E27FC236}">
                <a16:creationId xmlns:a16="http://schemas.microsoft.com/office/drawing/2014/main" id="{F05C97DA-F455-4936-A80E-D11E1E72490B}"/>
              </a:ext>
            </a:extLst>
          </p:cNvPr>
          <p:cNvPicPr>
            <a:picLocks noChangeAspect="1"/>
          </p:cNvPicPr>
          <p:nvPr/>
        </p:nvPicPr>
        <p:blipFill>
          <a:blip r:embed="rId3"/>
          <a:stretch>
            <a:fillRect/>
          </a:stretch>
        </p:blipFill>
        <p:spPr>
          <a:xfrm>
            <a:off x="986607" y="2565698"/>
            <a:ext cx="4210386" cy="3170100"/>
          </a:xfrm>
          <a:prstGeom prst="rect">
            <a:avLst/>
          </a:prstGeom>
        </p:spPr>
      </p:pic>
      <p:pic>
        <p:nvPicPr>
          <p:cNvPr id="5" name="图片 4">
            <a:extLst>
              <a:ext uri="{FF2B5EF4-FFF2-40B4-BE49-F238E27FC236}">
                <a16:creationId xmlns:a16="http://schemas.microsoft.com/office/drawing/2014/main" id="{D46AA949-77D1-4C06-B382-664AF577D531}"/>
              </a:ext>
            </a:extLst>
          </p:cNvPr>
          <p:cNvPicPr>
            <a:picLocks noChangeAspect="1"/>
          </p:cNvPicPr>
          <p:nvPr/>
        </p:nvPicPr>
        <p:blipFill>
          <a:blip r:embed="rId4"/>
          <a:stretch>
            <a:fillRect/>
          </a:stretch>
        </p:blipFill>
        <p:spPr>
          <a:xfrm>
            <a:off x="5523111" y="2565698"/>
            <a:ext cx="5616624" cy="1944216"/>
          </a:xfrm>
          <a:prstGeom prst="rect">
            <a:avLst/>
          </a:prstGeom>
        </p:spPr>
      </p:pic>
      <p:sp>
        <p:nvSpPr>
          <p:cNvPr id="11" name="文本框 10">
            <a:extLst>
              <a:ext uri="{FF2B5EF4-FFF2-40B4-BE49-F238E27FC236}">
                <a16:creationId xmlns:a16="http://schemas.microsoft.com/office/drawing/2014/main" id="{A7266632-21B8-4BB8-978A-77E30A6C4566}"/>
              </a:ext>
            </a:extLst>
          </p:cNvPr>
          <p:cNvSpPr txBox="1"/>
          <p:nvPr/>
        </p:nvSpPr>
        <p:spPr>
          <a:xfrm>
            <a:off x="5451103" y="4775586"/>
            <a:ext cx="6123708" cy="461665"/>
          </a:xfrm>
          <a:prstGeom prst="rect">
            <a:avLst/>
          </a:prstGeom>
          <a:noFill/>
        </p:spPr>
        <p:txBody>
          <a:bodyPr wrap="square">
            <a:spAutoFit/>
          </a:bodyPr>
          <a:lstStyle/>
          <a:p>
            <a:r>
              <a:rPr lang="zh-CN" altLang="en-US" dirty="0"/>
              <a:t>下略。</a:t>
            </a:r>
          </a:p>
        </p:txBody>
      </p:sp>
    </p:spTree>
    <p:extLst>
      <p:ext uri="{BB962C8B-B14F-4D97-AF65-F5344CB8AC3E}">
        <p14:creationId xmlns:p14="http://schemas.microsoft.com/office/powerpoint/2010/main" val="40840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19</a:t>
            </a:fld>
            <a:endParaRPr lang="zh-CN" altLang="en-US"/>
          </a:p>
        </p:txBody>
      </p:sp>
      <p:sp>
        <p:nvSpPr>
          <p:cNvPr id="9" name="文本框 8">
            <a:extLst>
              <a:ext uri="{FF2B5EF4-FFF2-40B4-BE49-F238E27FC236}">
                <a16:creationId xmlns:a16="http://schemas.microsoft.com/office/drawing/2014/main" id="{2DA13B50-80C8-4E56-BFCB-6C287E100CE1}"/>
              </a:ext>
            </a:extLst>
          </p:cNvPr>
          <p:cNvSpPr txBox="1"/>
          <p:nvPr/>
        </p:nvSpPr>
        <p:spPr>
          <a:xfrm>
            <a:off x="924431" y="981522"/>
            <a:ext cx="3888432" cy="3170099"/>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使用岭回归模型。</a:t>
            </a:r>
            <a:endParaRPr lang="en-US" altLang="zh-CN" sz="2000" kern="100" dirty="0">
              <a:effectLst/>
              <a:latin typeface="+mn-ea"/>
              <a:cs typeface="Times New Roman" panose="02020603050405020304" pitchFamily="18" charset="0"/>
            </a:endParaRPr>
          </a:p>
          <a:p>
            <a:pPr indent="266700" algn="just"/>
            <a:endParaRPr lang="zh-CN" altLang="en-US" sz="2000" kern="100" dirty="0">
              <a:effectLst/>
              <a:latin typeface="+mn-ea"/>
              <a:cs typeface="Times New Roman" panose="02020603050405020304" pitchFamily="18" charset="0"/>
            </a:endParaRPr>
          </a:p>
          <a:p>
            <a:pPr indent="266700" algn="just"/>
            <a:r>
              <a:rPr lang="en-US" altLang="zh-CN" sz="2000" kern="100" dirty="0">
                <a:effectLst/>
                <a:latin typeface="+mn-ea"/>
                <a:cs typeface="Times New Roman" panose="02020603050405020304" pitchFamily="18" charset="0"/>
              </a:rPr>
              <a:t>   J(</a:t>
            </a:r>
            <a:r>
              <a:rPr lang="el-GR" altLang="zh-CN" sz="2000" kern="100" dirty="0">
                <a:effectLst/>
                <a:latin typeface="+mn-ea"/>
                <a:cs typeface="Times New Roman" panose="02020603050405020304" pitchFamily="18" charset="0"/>
              </a:rPr>
              <a:t>θ) = ∑(</a:t>
            </a:r>
            <a:r>
              <a:rPr lang="en-US" altLang="zh-CN" sz="2000" kern="100" dirty="0">
                <a:effectLst/>
                <a:latin typeface="+mn-ea"/>
                <a:cs typeface="Times New Roman" panose="02020603050405020304" pitchFamily="18" charset="0"/>
              </a:rPr>
              <a:t>y−X</a:t>
            </a:r>
            <a:r>
              <a:rPr lang="el-GR" altLang="zh-CN" sz="2000" kern="100" dirty="0">
                <a:effectLst/>
                <a:latin typeface="+mn-ea"/>
                <a:cs typeface="Times New Roman" panose="02020603050405020304" pitchFamily="18" charset="0"/>
              </a:rPr>
              <a:t>θ)^2 + ∑λθ^2</a:t>
            </a:r>
            <a:endParaRPr lang="en-US" altLang="zh-CN" sz="2000" kern="100" dirty="0">
              <a:effectLst/>
              <a:latin typeface="+mn-ea"/>
              <a:cs typeface="Times New Roman" panose="02020603050405020304" pitchFamily="18" charset="0"/>
            </a:endParaRPr>
          </a:p>
          <a:p>
            <a:pPr indent="266700" algn="just"/>
            <a:endParaRPr lang="en-US" altLang="zh-CN" sz="2000" kern="100" dirty="0">
              <a:latin typeface="+mn-ea"/>
              <a:cs typeface="Times New Roman" panose="02020603050405020304" pitchFamily="18" charset="0"/>
            </a:endParaRPr>
          </a:p>
          <a:p>
            <a:pPr indent="266700" algn="just"/>
            <a:r>
              <a:rPr lang="zh-CN" altLang="en-US" sz="2000" kern="100" dirty="0">
                <a:effectLst/>
                <a:latin typeface="+mn-ea"/>
                <a:cs typeface="Times New Roman" panose="02020603050405020304" pitchFamily="18" charset="0"/>
              </a:rPr>
              <a:t>   模型输出</a:t>
            </a:r>
            <a:r>
              <a:rPr lang="en-US" altLang="zh-CN" sz="2000" kern="100" dirty="0">
                <a:effectLst/>
                <a:latin typeface="+mn-ea"/>
                <a:cs typeface="Times New Roman" panose="02020603050405020304" pitchFamily="18" charset="0"/>
              </a:rPr>
              <a:t>1</a:t>
            </a:r>
            <a:r>
              <a:rPr lang="zh-CN" altLang="en-US" sz="2000" kern="100" dirty="0">
                <a:effectLst/>
                <a:latin typeface="+mn-ea"/>
                <a:cs typeface="Times New Roman" panose="02020603050405020304" pitchFamily="18" charset="0"/>
              </a:rPr>
              <a:t>次</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折交叉验证的平均均方根对数误差（</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）和还原为真实值后均方误差（</a:t>
            </a:r>
            <a:r>
              <a:rPr lang="en-US" altLang="zh-CN" sz="2000" kern="100" dirty="0">
                <a:effectLst/>
                <a:latin typeface="+mn-ea"/>
                <a:cs typeface="Times New Roman" panose="02020603050405020304" pitchFamily="18" charset="0"/>
              </a:rPr>
              <a:t>MSE</a:t>
            </a:r>
            <a:r>
              <a:rPr lang="zh-CN" altLang="en-US" sz="2000" kern="100" dirty="0">
                <a:effectLst/>
                <a:latin typeface="+mn-ea"/>
                <a:cs typeface="Times New Roman" panose="02020603050405020304" pitchFamily="18" charset="0"/>
              </a:rPr>
              <a:t>）代价函数值的平均值，并以此调参。</a:t>
            </a:r>
            <a:endParaRPr lang="zh-CN" altLang="zh-CN" sz="2000" kern="100" dirty="0">
              <a:effectLst/>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B6764A93-E2CF-4724-A34C-558EACA03150}"/>
              </a:ext>
            </a:extLst>
          </p:cNvPr>
          <p:cNvPicPr>
            <a:picLocks noChangeAspect="1"/>
          </p:cNvPicPr>
          <p:nvPr/>
        </p:nvPicPr>
        <p:blipFill>
          <a:blip r:embed="rId3"/>
          <a:stretch>
            <a:fillRect/>
          </a:stretch>
        </p:blipFill>
        <p:spPr>
          <a:xfrm>
            <a:off x="605311" y="4077866"/>
            <a:ext cx="4526672" cy="1958510"/>
          </a:xfrm>
          <a:prstGeom prst="rect">
            <a:avLst/>
          </a:prstGeom>
        </p:spPr>
      </p:pic>
      <p:pic>
        <p:nvPicPr>
          <p:cNvPr id="7" name="图片 6">
            <a:extLst>
              <a:ext uri="{FF2B5EF4-FFF2-40B4-BE49-F238E27FC236}">
                <a16:creationId xmlns:a16="http://schemas.microsoft.com/office/drawing/2014/main" id="{1E516014-3320-44C3-8805-BC4EEF69A4CE}"/>
              </a:ext>
            </a:extLst>
          </p:cNvPr>
          <p:cNvPicPr>
            <a:picLocks noChangeAspect="1"/>
          </p:cNvPicPr>
          <p:nvPr/>
        </p:nvPicPr>
        <p:blipFill>
          <a:blip r:embed="rId4"/>
          <a:stretch>
            <a:fillRect/>
          </a:stretch>
        </p:blipFill>
        <p:spPr>
          <a:xfrm>
            <a:off x="5497088" y="415412"/>
            <a:ext cx="5785093" cy="2654342"/>
          </a:xfrm>
          <a:prstGeom prst="rect">
            <a:avLst/>
          </a:prstGeom>
        </p:spPr>
      </p:pic>
      <p:pic>
        <p:nvPicPr>
          <p:cNvPr id="10" name="图片 9">
            <a:extLst>
              <a:ext uri="{FF2B5EF4-FFF2-40B4-BE49-F238E27FC236}">
                <a16:creationId xmlns:a16="http://schemas.microsoft.com/office/drawing/2014/main" id="{040E93CD-5F7A-4115-85E9-034D997BCB31}"/>
              </a:ext>
            </a:extLst>
          </p:cNvPr>
          <p:cNvPicPr>
            <a:picLocks noChangeAspect="1"/>
          </p:cNvPicPr>
          <p:nvPr/>
        </p:nvPicPr>
        <p:blipFill>
          <a:blip r:embed="rId5"/>
          <a:stretch>
            <a:fillRect/>
          </a:stretch>
        </p:blipFill>
        <p:spPr>
          <a:xfrm>
            <a:off x="5504639" y="3276156"/>
            <a:ext cx="6336704" cy="2862322"/>
          </a:xfrm>
          <a:prstGeom prst="rect">
            <a:avLst/>
          </a:prstGeom>
        </p:spPr>
      </p:pic>
    </p:spTree>
    <p:extLst>
      <p:ext uri="{BB962C8B-B14F-4D97-AF65-F5344CB8AC3E}">
        <p14:creationId xmlns:p14="http://schemas.microsoft.com/office/powerpoint/2010/main" val="79388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3" name="文本占位符 2"/>
          <p:cNvSpPr>
            <a:spLocks noGrp="1"/>
          </p:cNvSpPr>
          <p:nvPr>
            <p:ph type="body" sz="quarter" idx="10"/>
          </p:nvPr>
        </p:nvSpPr>
        <p:spPr/>
        <p:txBody>
          <a:bodyPr/>
          <a:lstStyle/>
          <a:p>
            <a:r>
              <a:rPr lang="en-US" altLang="zh-CN" dirty="0">
                <a:cs typeface="+mn-ea"/>
                <a:sym typeface="+mn-lt"/>
              </a:rPr>
              <a:t>01</a:t>
            </a:r>
            <a:endParaRPr lang="zh-CN" altLang="en-US" dirty="0">
              <a:cs typeface="+mn-ea"/>
              <a:sym typeface="+mn-lt"/>
            </a:endParaRPr>
          </a:p>
        </p:txBody>
      </p:sp>
      <p:sp>
        <p:nvSpPr>
          <p:cNvPr id="6" name="文本占位符 5"/>
          <p:cNvSpPr>
            <a:spLocks noGrp="1"/>
          </p:cNvSpPr>
          <p:nvPr>
            <p:ph type="body" sz="quarter" idx="11"/>
          </p:nvPr>
        </p:nvSpPr>
        <p:spPr/>
        <p:txBody>
          <a:bodyPr/>
          <a:lstStyle/>
          <a:p>
            <a:r>
              <a:rPr lang="zh-CN" altLang="en-US" sz="3600" kern="100" dirty="0">
                <a:effectLst/>
                <a:ea typeface="宋体" panose="02010600030101010101" pitchFamily="2" charset="-122"/>
                <a:cs typeface="宋体" panose="02010600030101010101" pitchFamily="2" charset="-122"/>
              </a:rPr>
              <a:t>项目一：</a:t>
            </a:r>
            <a:r>
              <a:rPr lang="zh-CN" altLang="zh-CN" sz="3600" kern="100" dirty="0">
                <a:effectLst/>
                <a:ea typeface="宋体" panose="02010600030101010101" pitchFamily="2" charset="-122"/>
                <a:cs typeface="宋体" panose="02010600030101010101" pitchFamily="2" charset="-122"/>
              </a:rPr>
              <a:t>房价预测问题</a:t>
            </a:r>
            <a:endParaRPr lang="zh-CN" altLang="en-US" sz="360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20</a:t>
            </a:fld>
            <a:endParaRPr lang="zh-CN" altLang="en-US"/>
          </a:p>
        </p:txBody>
      </p:sp>
      <p:sp>
        <p:nvSpPr>
          <p:cNvPr id="9" name="文本框 8">
            <a:extLst>
              <a:ext uri="{FF2B5EF4-FFF2-40B4-BE49-F238E27FC236}">
                <a16:creationId xmlns:a16="http://schemas.microsoft.com/office/drawing/2014/main" id="{2DA13B50-80C8-4E56-BFCB-6C287E100CE1}"/>
              </a:ext>
            </a:extLst>
          </p:cNvPr>
          <p:cNvSpPr txBox="1"/>
          <p:nvPr/>
        </p:nvSpPr>
        <p:spPr>
          <a:xfrm>
            <a:off x="889239" y="651377"/>
            <a:ext cx="10143296" cy="1015663"/>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模型搭建时，少数实现参考了助教在第一节助教课给出的线性回归模型。</a:t>
            </a:r>
          </a:p>
          <a:p>
            <a:pPr indent="266700" algn="just"/>
            <a:r>
              <a:rPr lang="zh-CN" altLang="en-US" sz="2000" kern="100" dirty="0">
                <a:effectLst/>
                <a:latin typeface="+mn-ea"/>
                <a:cs typeface="Times New Roman" panose="02020603050405020304" pitchFamily="18" charset="0"/>
              </a:rPr>
              <a:t>   真正重要的是模型的训练过程。除</a:t>
            </a:r>
            <a:r>
              <a:rPr lang="en-US" altLang="zh-CN" sz="2000" kern="100" dirty="0">
                <a:effectLst/>
                <a:latin typeface="+mn-ea"/>
                <a:cs typeface="Times New Roman" panose="02020603050405020304" pitchFamily="18" charset="0"/>
              </a:rPr>
              <a:t>debug</a:t>
            </a:r>
            <a:r>
              <a:rPr lang="zh-CN" altLang="en-US" sz="2000" kern="100" dirty="0">
                <a:effectLst/>
                <a:latin typeface="+mn-ea"/>
                <a:cs typeface="Times New Roman" panose="02020603050405020304" pitchFamily="18" charset="0"/>
              </a:rPr>
              <a:t>过程外，如何最高效、最合理地完成模型参数调整呢？以下为我们调试最终模型时总结的调参经验。</a:t>
            </a:r>
          </a:p>
        </p:txBody>
      </p:sp>
      <p:sp>
        <p:nvSpPr>
          <p:cNvPr id="12" name="文本框 11">
            <a:extLst>
              <a:ext uri="{FF2B5EF4-FFF2-40B4-BE49-F238E27FC236}">
                <a16:creationId xmlns:a16="http://schemas.microsoft.com/office/drawing/2014/main" id="{B9E837C6-C15B-40B2-88D1-12CEB1ECB086}"/>
              </a:ext>
            </a:extLst>
          </p:cNvPr>
          <p:cNvSpPr txBox="1"/>
          <p:nvPr/>
        </p:nvSpPr>
        <p:spPr>
          <a:xfrm>
            <a:off x="852423" y="1778834"/>
            <a:ext cx="10143296" cy="1938992"/>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由于线性回归参数适宜取值区间较大，我们主要进行手工调参，这可能也有助于体会参数对模型的影响。</a:t>
            </a:r>
          </a:p>
          <a:p>
            <a:pPr indent="266700" algn="just"/>
            <a:r>
              <a:rPr lang="zh-CN" altLang="en-US" sz="2000" kern="100" dirty="0">
                <a:effectLst/>
                <a:latin typeface="+mn-ea"/>
                <a:cs typeface="Times New Roman" panose="02020603050405020304" pitchFamily="18" charset="0"/>
              </a:rPr>
              <a:t>    调参时，首先考虑</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（梯度下降速度）与</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（梯度下降次数）的值，而排除</a:t>
            </a:r>
            <a:r>
              <a:rPr lang="en-US" altLang="zh-CN" sz="2000" kern="100" dirty="0">
                <a:effectLst/>
                <a:latin typeface="+mn-ea"/>
                <a:cs typeface="Times New Roman" panose="02020603050405020304" pitchFamily="18" charset="0"/>
              </a:rPr>
              <a:t>λ</a:t>
            </a:r>
            <a:r>
              <a:rPr lang="zh-CN" altLang="en-US" sz="2000" kern="100" dirty="0">
                <a:effectLst/>
                <a:latin typeface="+mn-ea"/>
                <a:cs typeface="Times New Roman" panose="02020603050405020304" pitchFamily="18" charset="0"/>
              </a:rPr>
              <a:t>的影响。网上有资料说</a:t>
            </a:r>
            <a:r>
              <a:rPr lang="en-US" altLang="zh-CN" sz="2000" kern="100" dirty="0">
                <a:effectLst/>
                <a:latin typeface="+mn-ea"/>
                <a:cs typeface="Times New Roman" panose="02020603050405020304" pitchFamily="18" charset="0"/>
              </a:rPr>
              <a:t>λ</a:t>
            </a:r>
            <a:r>
              <a:rPr lang="zh-CN" altLang="en-US" sz="2000" kern="100" dirty="0">
                <a:effectLst/>
                <a:latin typeface="+mn-ea"/>
                <a:cs typeface="Times New Roman" panose="02020603050405020304" pitchFamily="18" charset="0"/>
              </a:rPr>
              <a:t>在</a:t>
            </a:r>
            <a:r>
              <a:rPr lang="en-US" altLang="zh-CN" sz="2000" kern="100" dirty="0">
                <a:effectLst/>
                <a:latin typeface="+mn-ea"/>
                <a:cs typeface="Times New Roman" panose="02020603050405020304" pitchFamily="18" charset="0"/>
              </a:rPr>
              <a:t>0.01</a:t>
            </a:r>
            <a:r>
              <a:rPr lang="zh-CN" altLang="en-US" sz="2000" kern="100" dirty="0">
                <a:effectLst/>
                <a:latin typeface="+mn-ea"/>
                <a:cs typeface="Times New Roman" panose="02020603050405020304" pitchFamily="18" charset="0"/>
              </a:rPr>
              <a:t>附近大多数回归系数就趋于稳定，我们将</a:t>
            </a:r>
            <a:r>
              <a:rPr lang="en-US" altLang="zh-CN" sz="2000" kern="100" dirty="0">
                <a:effectLst/>
                <a:latin typeface="+mn-ea"/>
                <a:cs typeface="Times New Roman" panose="02020603050405020304" pitchFamily="18" charset="0"/>
              </a:rPr>
              <a:t>λ</a:t>
            </a:r>
            <a:r>
              <a:rPr lang="zh-CN" altLang="en-US" sz="2000" kern="100" dirty="0">
                <a:effectLst/>
                <a:latin typeface="+mn-ea"/>
                <a:cs typeface="Times New Roman" panose="02020603050405020304" pitchFamily="18" charset="0"/>
              </a:rPr>
              <a:t>直接设置为</a:t>
            </a:r>
            <a:r>
              <a:rPr lang="en-US" altLang="zh-CN" sz="2000" kern="100" dirty="0">
                <a:effectLst/>
                <a:latin typeface="+mn-ea"/>
                <a:cs typeface="Times New Roman" panose="02020603050405020304" pitchFamily="18" charset="0"/>
              </a:rPr>
              <a:t>1e-8</a:t>
            </a:r>
            <a:r>
              <a:rPr lang="zh-CN" altLang="en-US" sz="2000" kern="100" dirty="0">
                <a:effectLst/>
                <a:latin typeface="+mn-ea"/>
                <a:cs typeface="Times New Roman" panose="02020603050405020304" pitchFamily="18" charset="0"/>
              </a:rPr>
              <a:t>。</a:t>
            </a:r>
          </a:p>
          <a:p>
            <a:pPr indent="266700" algn="just"/>
            <a:r>
              <a:rPr lang="zh-CN" altLang="en-US" sz="2000" kern="100" dirty="0">
                <a:effectLst/>
                <a:latin typeface="+mn-ea"/>
                <a:cs typeface="Times New Roman" panose="02020603050405020304" pitchFamily="18" charset="0"/>
              </a:rPr>
              <a:t>    先不使用</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折交叉验证，粗调</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最初应一个数量级（</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倍）一个数量级地调，</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值参考网上一些其他项目线性回顾的经验先预设为</a:t>
            </a:r>
            <a:r>
              <a:rPr lang="en-US" altLang="zh-CN" sz="2000" kern="100" dirty="0">
                <a:effectLst/>
                <a:latin typeface="+mn-ea"/>
                <a:cs typeface="Times New Roman" panose="02020603050405020304" pitchFamily="18" charset="0"/>
              </a:rPr>
              <a:t>1000</a:t>
            </a:r>
            <a:r>
              <a:rPr lang="zh-CN" altLang="en-US" sz="2000" kern="100" dirty="0">
                <a:latin typeface="+mn-ea"/>
                <a:cs typeface="Times New Roman" panose="02020603050405020304" pitchFamily="18" charset="0"/>
              </a:rPr>
              <a:t>。</a:t>
            </a:r>
            <a:endParaRPr lang="zh-CN" altLang="en-US" sz="2000" kern="100" dirty="0">
              <a:effectLst/>
              <a:latin typeface="+mn-ea"/>
              <a:cs typeface="Times New Roman" panose="02020603050405020304" pitchFamily="18" charset="0"/>
            </a:endParaRPr>
          </a:p>
        </p:txBody>
      </p:sp>
      <p:pic>
        <p:nvPicPr>
          <p:cNvPr id="13" name="图片 12">
            <a:extLst>
              <a:ext uri="{FF2B5EF4-FFF2-40B4-BE49-F238E27FC236}">
                <a16:creationId xmlns:a16="http://schemas.microsoft.com/office/drawing/2014/main" id="{37DAE8E1-7BA9-44DF-AAB3-A7716ECB1134}"/>
              </a:ext>
            </a:extLst>
          </p:cNvPr>
          <p:cNvPicPr>
            <a:picLocks noChangeAspect="1"/>
          </p:cNvPicPr>
          <p:nvPr/>
        </p:nvPicPr>
        <p:blipFill>
          <a:blip r:embed="rId3"/>
          <a:stretch>
            <a:fillRect/>
          </a:stretch>
        </p:blipFill>
        <p:spPr>
          <a:xfrm>
            <a:off x="118623" y="3717826"/>
            <a:ext cx="5476496" cy="2654342"/>
          </a:xfrm>
          <a:prstGeom prst="rect">
            <a:avLst/>
          </a:prstGeom>
        </p:spPr>
      </p:pic>
      <p:pic>
        <p:nvPicPr>
          <p:cNvPr id="14" name="图片 13">
            <a:extLst>
              <a:ext uri="{FF2B5EF4-FFF2-40B4-BE49-F238E27FC236}">
                <a16:creationId xmlns:a16="http://schemas.microsoft.com/office/drawing/2014/main" id="{AE4DD6FA-A3D9-4ECF-BAFD-787AEC63332D}"/>
              </a:ext>
            </a:extLst>
          </p:cNvPr>
          <p:cNvPicPr>
            <a:picLocks noChangeAspect="1"/>
          </p:cNvPicPr>
          <p:nvPr/>
        </p:nvPicPr>
        <p:blipFill>
          <a:blip r:embed="rId4"/>
          <a:stretch>
            <a:fillRect/>
          </a:stretch>
        </p:blipFill>
        <p:spPr>
          <a:xfrm>
            <a:off x="5711427" y="3682762"/>
            <a:ext cx="6336704" cy="2862322"/>
          </a:xfrm>
          <a:prstGeom prst="rect">
            <a:avLst/>
          </a:prstGeom>
        </p:spPr>
      </p:pic>
    </p:spTree>
    <p:extLst>
      <p:ext uri="{BB962C8B-B14F-4D97-AF65-F5344CB8AC3E}">
        <p14:creationId xmlns:p14="http://schemas.microsoft.com/office/powerpoint/2010/main" val="674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21</a:t>
            </a:fld>
            <a:endParaRPr lang="zh-CN" altLang="en-US"/>
          </a:p>
        </p:txBody>
      </p:sp>
      <p:pic>
        <p:nvPicPr>
          <p:cNvPr id="13" name="图片 12">
            <a:extLst>
              <a:ext uri="{FF2B5EF4-FFF2-40B4-BE49-F238E27FC236}">
                <a16:creationId xmlns:a16="http://schemas.microsoft.com/office/drawing/2014/main" id="{37DAE8E1-7BA9-44DF-AAB3-A7716ECB1134}"/>
              </a:ext>
            </a:extLst>
          </p:cNvPr>
          <p:cNvPicPr>
            <a:picLocks noChangeAspect="1"/>
          </p:cNvPicPr>
          <p:nvPr/>
        </p:nvPicPr>
        <p:blipFill>
          <a:blip r:embed="rId3"/>
          <a:stretch>
            <a:fillRect/>
          </a:stretch>
        </p:blipFill>
        <p:spPr>
          <a:xfrm>
            <a:off x="118623" y="3717826"/>
            <a:ext cx="5476496" cy="2654342"/>
          </a:xfrm>
          <a:prstGeom prst="rect">
            <a:avLst/>
          </a:prstGeom>
        </p:spPr>
      </p:pic>
      <p:pic>
        <p:nvPicPr>
          <p:cNvPr id="14" name="图片 13">
            <a:extLst>
              <a:ext uri="{FF2B5EF4-FFF2-40B4-BE49-F238E27FC236}">
                <a16:creationId xmlns:a16="http://schemas.microsoft.com/office/drawing/2014/main" id="{AE4DD6FA-A3D9-4ECF-BAFD-787AEC63332D}"/>
              </a:ext>
            </a:extLst>
          </p:cNvPr>
          <p:cNvPicPr>
            <a:picLocks noChangeAspect="1"/>
          </p:cNvPicPr>
          <p:nvPr/>
        </p:nvPicPr>
        <p:blipFill>
          <a:blip r:embed="rId4"/>
          <a:stretch>
            <a:fillRect/>
          </a:stretch>
        </p:blipFill>
        <p:spPr>
          <a:xfrm>
            <a:off x="5711427" y="3682762"/>
            <a:ext cx="6336704" cy="2862322"/>
          </a:xfrm>
          <a:prstGeom prst="rect">
            <a:avLst/>
          </a:prstGeom>
        </p:spPr>
      </p:pic>
      <p:sp>
        <p:nvSpPr>
          <p:cNvPr id="10" name="文本框 9">
            <a:extLst>
              <a:ext uri="{FF2B5EF4-FFF2-40B4-BE49-F238E27FC236}">
                <a16:creationId xmlns:a16="http://schemas.microsoft.com/office/drawing/2014/main" id="{059E585B-1720-4E72-B91F-39DC63FA4C7A}"/>
              </a:ext>
            </a:extLst>
          </p:cNvPr>
          <p:cNvSpPr txBox="1"/>
          <p:nvPr/>
        </p:nvSpPr>
        <p:spPr>
          <a:xfrm>
            <a:off x="554559" y="577182"/>
            <a:ext cx="10963319" cy="3170099"/>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在</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调至合适数量级时，尝试调整</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，很快发现</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在大于</a:t>
            </a:r>
            <a:r>
              <a:rPr lang="en-US" altLang="zh-CN" sz="2000" kern="100" dirty="0">
                <a:effectLst/>
                <a:latin typeface="+mn-ea"/>
                <a:cs typeface="Times New Roman" panose="02020603050405020304" pitchFamily="18" charset="0"/>
              </a:rPr>
              <a:t>300</a:t>
            </a:r>
            <a:r>
              <a:rPr lang="zh-CN" altLang="en-US" sz="2000" kern="100" dirty="0">
                <a:effectLst/>
                <a:latin typeface="+mn-ea"/>
                <a:cs typeface="Times New Roman" panose="02020603050405020304" pitchFamily="18" charset="0"/>
              </a:rPr>
              <a:t>时增减对结果几乎无影响。这一点在</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特征法时首先发现，后来也得到验证。</a:t>
            </a:r>
            <a:endParaRPr lang="en-US" altLang="zh-CN" sz="2000" kern="100" dirty="0">
              <a:effectLst/>
              <a:latin typeface="+mn-ea"/>
              <a:cs typeface="Times New Roman" panose="02020603050405020304" pitchFamily="18" charset="0"/>
            </a:endParaRPr>
          </a:p>
          <a:p>
            <a:pPr indent="266700" algn="just"/>
            <a:r>
              <a:rPr lang="zh-CN" altLang="en-US" sz="2000" kern="100" dirty="0">
                <a:effectLst/>
                <a:latin typeface="+mn-ea"/>
                <a:cs typeface="Times New Roman" panose="02020603050405020304" pitchFamily="18" charset="0"/>
              </a:rPr>
              <a:t>    使用</a:t>
            </a:r>
            <a:r>
              <a:rPr lang="en-US" altLang="zh-CN" sz="2000" kern="100" dirty="0">
                <a:effectLst/>
                <a:latin typeface="+mn-ea"/>
                <a:cs typeface="Times New Roman" panose="02020603050405020304" pitchFamily="18" charset="0"/>
              </a:rPr>
              <a:t>1</a:t>
            </a:r>
            <a:r>
              <a:rPr lang="zh-CN" altLang="en-US" sz="2000" kern="100" dirty="0">
                <a:effectLst/>
                <a:latin typeface="+mn-ea"/>
                <a:cs typeface="Times New Roman" panose="02020603050405020304" pitchFamily="18" charset="0"/>
              </a:rPr>
              <a:t>次</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折交叉验证法调参。比较仔细地调</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值，发现当</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取</a:t>
            </a:r>
            <a:r>
              <a:rPr lang="en-US" altLang="zh-CN" sz="2000" kern="100" dirty="0">
                <a:effectLst/>
                <a:latin typeface="+mn-ea"/>
                <a:cs typeface="Times New Roman" panose="02020603050405020304" pitchFamily="18" charset="0"/>
              </a:rPr>
              <a:t>0.4-0.1</a:t>
            </a:r>
            <a:r>
              <a:rPr lang="zh-CN" altLang="en-US" sz="2000" kern="100" dirty="0">
                <a:effectLst/>
                <a:latin typeface="+mn-ea"/>
                <a:cs typeface="Times New Roman" panose="02020603050405020304" pitchFamily="18" charset="0"/>
              </a:rPr>
              <a:t>，梯度下降次数约在</a:t>
            </a:r>
            <a:r>
              <a:rPr lang="en-US" altLang="zh-CN" sz="2000" kern="100" dirty="0">
                <a:effectLst/>
                <a:latin typeface="+mn-ea"/>
                <a:cs typeface="Times New Roman" panose="02020603050405020304" pitchFamily="18" charset="0"/>
              </a:rPr>
              <a:t>100</a:t>
            </a:r>
            <a:r>
              <a:rPr lang="zh-CN" altLang="en-US" sz="2000" kern="100" dirty="0">
                <a:effectLst/>
                <a:latin typeface="+mn-ea"/>
                <a:cs typeface="Times New Roman" panose="02020603050405020304" pitchFamily="18" charset="0"/>
              </a:rPr>
              <a:t>以上时，结果最好且</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代价波动范围小于</a:t>
            </a:r>
            <a:r>
              <a:rPr lang="en-US" altLang="zh-CN" sz="2000" kern="100" dirty="0">
                <a:effectLst/>
                <a:latin typeface="+mn-ea"/>
                <a:cs typeface="Times New Roman" panose="02020603050405020304" pitchFamily="18" charset="0"/>
              </a:rPr>
              <a:t>0.1%</a:t>
            </a:r>
            <a:r>
              <a:rPr lang="zh-CN" altLang="en-US" sz="2000" kern="100" dirty="0">
                <a:effectLst/>
                <a:latin typeface="+mn-ea"/>
                <a:cs typeface="Times New Roman" panose="02020603050405020304" pitchFamily="18" charset="0"/>
              </a:rPr>
              <a:t>；设置</a:t>
            </a:r>
            <a:r>
              <a:rPr lang="en-US" altLang="zh-CN" sz="2000" kern="100" dirty="0" err="1">
                <a:effectLst/>
                <a:latin typeface="+mn-ea"/>
                <a:cs typeface="Times New Roman" panose="02020603050405020304" pitchFamily="18" charset="0"/>
              </a:rPr>
              <a:t>iters</a:t>
            </a:r>
            <a:r>
              <a:rPr lang="en-US" altLang="zh-CN" sz="2000" kern="100" dirty="0">
                <a:effectLst/>
                <a:latin typeface="+mn-ea"/>
                <a:cs typeface="Times New Roman" panose="02020603050405020304" pitchFamily="18" charset="0"/>
              </a:rPr>
              <a:t> = 300</a:t>
            </a:r>
            <a:r>
              <a:rPr lang="zh-CN" altLang="en-US" sz="2000" kern="100" dirty="0">
                <a:effectLst/>
                <a:latin typeface="+mn-ea"/>
                <a:cs typeface="Times New Roman" panose="02020603050405020304" pitchFamily="18" charset="0"/>
              </a:rPr>
              <a:t>，取</a:t>
            </a:r>
            <a:r>
              <a:rPr lang="en-US" altLang="zh-CN" sz="2000" kern="100" dirty="0">
                <a:effectLst/>
                <a:latin typeface="+mn-ea"/>
                <a:cs typeface="Times New Roman" panose="02020603050405020304" pitchFamily="18" charset="0"/>
              </a:rPr>
              <a:t>0.2</a:t>
            </a:r>
            <a:r>
              <a:rPr lang="zh-CN" altLang="en-US" sz="2000" kern="100" dirty="0">
                <a:effectLst/>
                <a:latin typeface="+mn-ea"/>
                <a:cs typeface="Times New Roman" panose="02020603050405020304" pitchFamily="18" charset="0"/>
              </a:rPr>
              <a:t>时结果最好。</a:t>
            </a:r>
          </a:p>
          <a:p>
            <a:pPr indent="266700" algn="just"/>
            <a:r>
              <a:rPr lang="zh-CN" altLang="en-US" sz="2000" kern="100" dirty="0">
                <a:effectLst/>
                <a:latin typeface="+mn-ea"/>
                <a:cs typeface="Times New Roman" panose="02020603050405020304" pitchFamily="18" charset="0"/>
              </a:rPr>
              <a:t>    然后调</a:t>
            </a:r>
            <a:r>
              <a:rPr lang="en-US" altLang="zh-CN" sz="2000" kern="100" dirty="0">
                <a:effectLst/>
                <a:latin typeface="+mn-ea"/>
                <a:cs typeface="Times New Roman" panose="02020603050405020304" pitchFamily="18" charset="0"/>
              </a:rPr>
              <a:t>lambda</a:t>
            </a:r>
            <a:r>
              <a:rPr lang="zh-CN" altLang="en-US" sz="2000" kern="100" dirty="0">
                <a:effectLst/>
                <a:latin typeface="+mn-ea"/>
                <a:cs typeface="Times New Roman" panose="02020603050405020304" pitchFamily="18" charset="0"/>
              </a:rPr>
              <a:t>。由于使用了</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折交叉验证法评估模型，所以只需选取最好的结果即可。当</a:t>
            </a:r>
            <a:r>
              <a:rPr lang="en-US" altLang="zh-CN" sz="2000" kern="100" dirty="0">
                <a:effectLst/>
                <a:latin typeface="+mn-ea"/>
                <a:cs typeface="Times New Roman" panose="02020603050405020304" pitchFamily="18" charset="0"/>
              </a:rPr>
              <a:t>lambda = 7</a:t>
            </a:r>
            <a:r>
              <a:rPr lang="zh-CN" altLang="en-US" sz="2000" kern="100" dirty="0">
                <a:effectLst/>
                <a:latin typeface="+mn-ea"/>
                <a:cs typeface="Times New Roman" panose="02020603050405020304" pitchFamily="18" charset="0"/>
              </a:rPr>
              <a:t>时结果最好。</a:t>
            </a:r>
          </a:p>
          <a:p>
            <a:pPr indent="266700" algn="just"/>
            <a:r>
              <a:rPr lang="zh-CN" altLang="en-US" sz="2000" kern="100" dirty="0">
                <a:effectLst/>
                <a:latin typeface="+mn-ea"/>
                <a:cs typeface="Times New Roman" panose="02020603050405020304" pitchFamily="18" charset="0"/>
              </a:rPr>
              <a:t>    设置</a:t>
            </a:r>
            <a:r>
              <a:rPr lang="en-US" altLang="zh-CN" sz="2000" kern="100" dirty="0" err="1">
                <a:effectLst/>
                <a:latin typeface="+mn-ea"/>
                <a:cs typeface="Times New Roman" panose="02020603050405020304" pitchFamily="18" charset="0"/>
              </a:rPr>
              <a:t>iters</a:t>
            </a:r>
            <a:r>
              <a:rPr lang="en-US" altLang="zh-CN" sz="2000" kern="100" dirty="0">
                <a:effectLst/>
                <a:latin typeface="+mn-ea"/>
                <a:cs typeface="Times New Roman" panose="02020603050405020304" pitchFamily="18" charset="0"/>
              </a:rPr>
              <a:t> = 10000</a:t>
            </a:r>
            <a:r>
              <a:rPr lang="zh-CN" altLang="en-US" sz="2000" kern="100" dirty="0">
                <a:effectLst/>
                <a:latin typeface="+mn-ea"/>
                <a:cs typeface="Times New Roman" panose="02020603050405020304" pitchFamily="18" charset="0"/>
              </a:rPr>
              <a:t>，取得最终的</a:t>
            </a:r>
            <a:r>
              <a:rPr lang="en-US" altLang="zh-CN" sz="2000" kern="100" dirty="0">
                <a:effectLst/>
                <a:latin typeface="+mn-ea"/>
                <a:cs typeface="Times New Roman" panose="02020603050405020304" pitchFamily="18" charset="0"/>
              </a:rPr>
              <a:t>1</a:t>
            </a:r>
            <a:r>
              <a:rPr lang="zh-CN" altLang="en-US" sz="2000" kern="100" dirty="0">
                <a:effectLst/>
                <a:latin typeface="+mn-ea"/>
                <a:cs typeface="Times New Roman" panose="02020603050405020304" pitchFamily="18" charset="0"/>
              </a:rPr>
              <a:t>次</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折交叉验证平均</a:t>
            </a:r>
            <a:r>
              <a:rPr lang="en-US" altLang="zh-CN" sz="2000" kern="100" dirty="0">
                <a:effectLst/>
                <a:latin typeface="+mn-ea"/>
                <a:cs typeface="Times New Roman" panose="02020603050405020304" pitchFamily="18" charset="0"/>
              </a:rPr>
              <a:t>MSE(</a:t>
            </a:r>
            <a:r>
              <a:rPr lang="zh-CN" altLang="en-US" sz="2000" kern="100" dirty="0">
                <a:effectLst/>
                <a:latin typeface="+mn-ea"/>
                <a:cs typeface="Times New Roman" panose="02020603050405020304" pitchFamily="18" charset="0"/>
              </a:rPr>
              <a:t>价格取了对数</a:t>
            </a:r>
            <a:r>
              <a:rPr lang="en-US" altLang="zh-CN"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与平均</a:t>
            </a:r>
            <a:r>
              <a:rPr lang="en-US" altLang="zh-CN" sz="2000" kern="100" dirty="0" err="1">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，结果与</a:t>
            </a:r>
            <a:r>
              <a:rPr lang="en-US" altLang="zh-CN" sz="2000" kern="100" dirty="0" err="1">
                <a:effectLst/>
                <a:latin typeface="+mn-ea"/>
                <a:cs typeface="Times New Roman" panose="02020603050405020304" pitchFamily="18" charset="0"/>
              </a:rPr>
              <a:t>iters</a:t>
            </a:r>
            <a:r>
              <a:rPr lang="en-US" altLang="zh-CN" sz="2000" kern="100" dirty="0">
                <a:effectLst/>
                <a:latin typeface="+mn-ea"/>
                <a:cs typeface="Times New Roman" panose="02020603050405020304" pitchFamily="18" charset="0"/>
              </a:rPr>
              <a:t> = 300</a:t>
            </a:r>
            <a:r>
              <a:rPr lang="zh-CN" altLang="en-US" sz="2000" kern="100" dirty="0">
                <a:effectLst/>
                <a:latin typeface="+mn-ea"/>
                <a:cs typeface="Times New Roman" panose="02020603050405020304" pitchFamily="18" charset="0"/>
              </a:rPr>
              <a:t>时几乎没有差别。</a:t>
            </a:r>
          </a:p>
          <a:p>
            <a:pPr indent="266700" algn="just"/>
            <a:r>
              <a:rPr lang="zh-CN" altLang="en-US" sz="2000" kern="100" dirty="0">
                <a:effectLst/>
                <a:latin typeface="+mn-ea"/>
                <a:cs typeface="Times New Roman" panose="02020603050405020304" pitchFamily="18" charset="0"/>
              </a:rPr>
              <a:t>    然后改</a:t>
            </a:r>
            <a:r>
              <a:rPr lang="en-US" altLang="zh-CN" sz="2000" kern="100" dirty="0" err="1">
                <a:effectLst/>
                <a:latin typeface="+mn-ea"/>
                <a:cs typeface="Times New Roman" panose="02020603050405020304" pitchFamily="18" charset="0"/>
              </a:rPr>
              <a:t>iters</a:t>
            </a:r>
            <a:r>
              <a:rPr lang="zh-CN" altLang="en-US" sz="2000" kern="100" dirty="0">
                <a:effectLst/>
                <a:latin typeface="+mn-ea"/>
                <a:cs typeface="Times New Roman" panose="02020603050405020304" pitchFamily="18" charset="0"/>
              </a:rPr>
              <a:t>为</a:t>
            </a:r>
            <a:r>
              <a:rPr lang="en-US" altLang="zh-CN" sz="2000" kern="100" dirty="0">
                <a:effectLst/>
                <a:latin typeface="+mn-ea"/>
                <a:cs typeface="Times New Roman" panose="02020603050405020304" pitchFamily="18" charset="0"/>
              </a:rPr>
              <a:t>1000</a:t>
            </a:r>
            <a:r>
              <a:rPr lang="zh-CN" altLang="en-US" sz="2000" kern="100" dirty="0">
                <a:effectLst/>
                <a:latin typeface="+mn-ea"/>
                <a:cs typeface="Times New Roman" panose="02020603050405020304" pitchFamily="18" charset="0"/>
              </a:rPr>
              <a:t>，将价格还原为真实价格，进行可视化、模型评估、最终模型训练与</a:t>
            </a:r>
            <a:r>
              <a:rPr lang="en-US" altLang="zh-CN" sz="2000" kern="100" dirty="0">
                <a:effectLst/>
                <a:latin typeface="+mn-ea"/>
                <a:cs typeface="Times New Roman" panose="02020603050405020304" pitchFamily="18" charset="0"/>
              </a:rPr>
              <a:t>test</a:t>
            </a:r>
            <a:r>
              <a:rPr lang="zh-CN" altLang="en-US" sz="2000" kern="100" dirty="0">
                <a:effectLst/>
                <a:latin typeface="+mn-ea"/>
                <a:cs typeface="Times New Roman" panose="02020603050405020304" pitchFamily="18" charset="0"/>
              </a:rPr>
              <a:t>数据集结果输出等。</a:t>
            </a:r>
          </a:p>
        </p:txBody>
      </p:sp>
    </p:spTree>
    <p:extLst>
      <p:ext uri="{BB962C8B-B14F-4D97-AF65-F5344CB8AC3E}">
        <p14:creationId xmlns:p14="http://schemas.microsoft.com/office/powerpoint/2010/main" val="19011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优化器优化</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22</a:t>
            </a:fld>
            <a:endParaRPr lang="zh-CN" altLang="en-US"/>
          </a:p>
        </p:txBody>
      </p:sp>
      <p:sp>
        <p:nvSpPr>
          <p:cNvPr id="12" name="文本框 11">
            <a:extLst>
              <a:ext uri="{FF2B5EF4-FFF2-40B4-BE49-F238E27FC236}">
                <a16:creationId xmlns:a16="http://schemas.microsoft.com/office/drawing/2014/main" id="{B9E837C6-C15B-40B2-88D1-12CEB1ECB086}"/>
              </a:ext>
            </a:extLst>
          </p:cNvPr>
          <p:cNvSpPr txBox="1"/>
          <p:nvPr/>
        </p:nvSpPr>
        <p:spPr>
          <a:xfrm>
            <a:off x="0" y="1030153"/>
            <a:ext cx="5400600" cy="1323439"/>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我们在使用</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特征法师，就尝试使用</a:t>
            </a:r>
            <a:r>
              <a:rPr lang="en-US" altLang="zh-CN" sz="2000" kern="100" dirty="0">
                <a:effectLst/>
                <a:latin typeface="+mn-ea"/>
                <a:cs typeface="Times New Roman" panose="02020603050405020304" pitchFamily="18" charset="0"/>
              </a:rPr>
              <a:t>opt</a:t>
            </a:r>
            <a:r>
              <a:rPr lang="zh-CN" altLang="en-US" sz="2000" kern="100" dirty="0">
                <a:effectLst/>
                <a:latin typeface="+mn-ea"/>
                <a:cs typeface="Times New Roman" panose="02020603050405020304" pitchFamily="18" charset="0"/>
              </a:rPr>
              <a:t>自动而更高效地完成回归。</a:t>
            </a:r>
          </a:p>
          <a:p>
            <a:pPr indent="266700" algn="just"/>
            <a:r>
              <a:rPr lang="zh-CN" altLang="en-US" sz="2000" kern="100" dirty="0">
                <a:effectLst/>
                <a:latin typeface="+mn-ea"/>
                <a:cs typeface="Times New Roman" panose="02020603050405020304" pitchFamily="18" charset="0"/>
              </a:rPr>
              <a:t>   以下为最终模型使用</a:t>
            </a:r>
            <a:r>
              <a:rPr lang="en-US" altLang="zh-CN" sz="2000" kern="100" dirty="0">
                <a:effectLst/>
                <a:latin typeface="+mn-ea"/>
                <a:cs typeface="Times New Roman" panose="02020603050405020304" pitchFamily="18" charset="0"/>
              </a:rPr>
              <a:t>opt</a:t>
            </a:r>
            <a:r>
              <a:rPr lang="zh-CN" altLang="en-US" sz="2000" kern="100" dirty="0">
                <a:effectLst/>
                <a:latin typeface="+mn-ea"/>
                <a:cs typeface="Times New Roman" panose="02020603050405020304" pitchFamily="18" charset="0"/>
              </a:rPr>
              <a:t>优化后的实验代码和结果输出。</a:t>
            </a:r>
          </a:p>
        </p:txBody>
      </p:sp>
      <p:pic>
        <p:nvPicPr>
          <p:cNvPr id="5" name="图片 4">
            <a:extLst>
              <a:ext uri="{FF2B5EF4-FFF2-40B4-BE49-F238E27FC236}">
                <a16:creationId xmlns:a16="http://schemas.microsoft.com/office/drawing/2014/main" id="{BF7A9706-EB94-48EA-8288-8564957AA461}"/>
              </a:ext>
            </a:extLst>
          </p:cNvPr>
          <p:cNvPicPr>
            <a:picLocks noChangeAspect="1"/>
          </p:cNvPicPr>
          <p:nvPr/>
        </p:nvPicPr>
        <p:blipFill>
          <a:blip r:embed="rId3"/>
          <a:stretch>
            <a:fillRect/>
          </a:stretch>
        </p:blipFill>
        <p:spPr>
          <a:xfrm>
            <a:off x="5667127" y="212904"/>
            <a:ext cx="5821363" cy="2568817"/>
          </a:xfrm>
          <a:prstGeom prst="rect">
            <a:avLst/>
          </a:prstGeom>
        </p:spPr>
      </p:pic>
      <p:pic>
        <p:nvPicPr>
          <p:cNvPr id="7" name="图片 6">
            <a:extLst>
              <a:ext uri="{FF2B5EF4-FFF2-40B4-BE49-F238E27FC236}">
                <a16:creationId xmlns:a16="http://schemas.microsoft.com/office/drawing/2014/main" id="{8A43F8E6-2D5D-4DA0-8278-087EFF224E13}"/>
              </a:ext>
            </a:extLst>
          </p:cNvPr>
          <p:cNvPicPr>
            <a:picLocks noChangeAspect="1"/>
          </p:cNvPicPr>
          <p:nvPr/>
        </p:nvPicPr>
        <p:blipFill>
          <a:blip r:embed="rId4"/>
          <a:stretch>
            <a:fillRect/>
          </a:stretch>
        </p:blipFill>
        <p:spPr>
          <a:xfrm>
            <a:off x="717865" y="3100373"/>
            <a:ext cx="9365469" cy="2811247"/>
          </a:xfrm>
          <a:prstGeom prst="rect">
            <a:avLst/>
          </a:prstGeom>
        </p:spPr>
      </p:pic>
      <p:sp>
        <p:nvSpPr>
          <p:cNvPr id="13" name="文本框 12">
            <a:extLst>
              <a:ext uri="{FF2B5EF4-FFF2-40B4-BE49-F238E27FC236}">
                <a16:creationId xmlns:a16="http://schemas.microsoft.com/office/drawing/2014/main" id="{5D6F6750-7A93-4933-A883-8AADA799F330}"/>
              </a:ext>
            </a:extLst>
          </p:cNvPr>
          <p:cNvSpPr txBox="1"/>
          <p:nvPr/>
        </p:nvSpPr>
        <p:spPr>
          <a:xfrm>
            <a:off x="266527" y="5982012"/>
            <a:ext cx="11387750" cy="400110"/>
          </a:xfrm>
          <a:prstGeom prst="rect">
            <a:avLst/>
          </a:prstGeom>
          <a:noFill/>
        </p:spPr>
        <p:txBody>
          <a:bodyPr wrap="square">
            <a:spAutoFit/>
          </a:bodyPr>
          <a:lstStyle/>
          <a:p>
            <a:pPr indent="266700" algn="just"/>
            <a:r>
              <a:rPr lang="zh-CN" altLang="zh-CN" sz="2000" kern="100" dirty="0">
                <a:effectLst/>
                <a:latin typeface="+mn-ea"/>
                <a:cs typeface="Times New Roman" panose="02020603050405020304" pitchFamily="18" charset="0"/>
              </a:rPr>
              <a:t>然而，</a:t>
            </a:r>
            <a:r>
              <a:rPr lang="zh-CN" altLang="en-US" sz="2000" kern="100" dirty="0">
                <a:effectLst/>
                <a:latin typeface="+mn-ea"/>
                <a:cs typeface="Times New Roman" panose="02020603050405020304" pitchFamily="18" charset="0"/>
              </a:rPr>
              <a:t>或许是</a:t>
            </a:r>
            <a:r>
              <a:rPr lang="en-US" altLang="zh-CN" sz="2000" kern="100" dirty="0" err="1">
                <a:effectLst/>
                <a:latin typeface="+mn-ea"/>
                <a:cs typeface="Times New Roman" panose="02020603050405020304" pitchFamily="18" charset="0"/>
              </a:rPr>
              <a:t>opt.fmin_tnc</a:t>
            </a:r>
            <a:r>
              <a:rPr lang="zh-CN" altLang="zh-CN" sz="2000" kern="100" dirty="0">
                <a:effectLst/>
                <a:latin typeface="+mn-ea"/>
                <a:cs typeface="Times New Roman" panose="02020603050405020304" pitchFamily="18" charset="0"/>
              </a:rPr>
              <a:t>优化函数的参数条件较为苛刻，以上代码最终会导致</a:t>
            </a:r>
            <a:r>
              <a:rPr lang="en-US" altLang="zh-CN" sz="2000" kern="100" dirty="0">
                <a:effectLst/>
                <a:latin typeface="+mn-ea"/>
                <a:cs typeface="Times New Roman" panose="02020603050405020304" pitchFamily="18" charset="0"/>
              </a:rPr>
              <a:t>theta</a:t>
            </a:r>
            <a:r>
              <a:rPr lang="zh-CN" altLang="zh-CN" sz="2000" kern="100" dirty="0">
                <a:effectLst/>
                <a:latin typeface="+mn-ea"/>
                <a:cs typeface="Times New Roman" panose="02020603050405020304" pitchFamily="18" charset="0"/>
              </a:rPr>
              <a:t>被赋值为</a:t>
            </a:r>
            <a:r>
              <a:rPr lang="en-US" altLang="zh-CN" sz="2000" kern="100" dirty="0">
                <a:effectLst/>
                <a:latin typeface="+mn-ea"/>
                <a:cs typeface="Times New Roman" panose="02020603050405020304" pitchFamily="18" charset="0"/>
              </a:rPr>
              <a:t>0</a:t>
            </a:r>
            <a:r>
              <a:rPr lang="zh-CN" altLang="zh-CN" sz="2000" kern="100" dirty="0">
                <a:effectLst/>
                <a:latin typeface="+mn-ea"/>
                <a:cs typeface="Times New Roman" panose="02020603050405020304" pitchFamily="18" charset="0"/>
              </a:rPr>
              <a:t>。</a:t>
            </a:r>
          </a:p>
        </p:txBody>
      </p:sp>
    </p:spTree>
    <p:extLst>
      <p:ext uri="{BB962C8B-B14F-4D97-AF65-F5344CB8AC3E}">
        <p14:creationId xmlns:p14="http://schemas.microsoft.com/office/powerpoint/2010/main" val="270547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优化器优化</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23</a:t>
            </a:fld>
            <a:endParaRPr lang="zh-CN" altLang="en-US"/>
          </a:p>
        </p:txBody>
      </p:sp>
      <p:sp>
        <p:nvSpPr>
          <p:cNvPr id="12" name="文本框 11">
            <a:extLst>
              <a:ext uri="{FF2B5EF4-FFF2-40B4-BE49-F238E27FC236}">
                <a16:creationId xmlns:a16="http://schemas.microsoft.com/office/drawing/2014/main" id="{B9E837C6-C15B-40B2-88D1-12CEB1ECB086}"/>
              </a:ext>
            </a:extLst>
          </p:cNvPr>
          <p:cNvSpPr txBox="1"/>
          <p:nvPr/>
        </p:nvSpPr>
        <p:spPr>
          <a:xfrm>
            <a:off x="272036" y="1352134"/>
            <a:ext cx="11654277" cy="1938992"/>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赋零问题我们在使用其他数据集时就发现了。使用</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特征法时，若不使用</a:t>
            </a:r>
            <a:r>
              <a:rPr lang="en-US" altLang="zh-CN" sz="2000" kern="100" dirty="0" err="1">
                <a:effectLst/>
                <a:latin typeface="+mn-ea"/>
                <a:cs typeface="Times New Roman" panose="02020603050405020304" pitchFamily="18" charset="0"/>
              </a:rPr>
              <a:t>opt.fmin_tnc</a:t>
            </a:r>
            <a:r>
              <a:rPr lang="zh-CN" altLang="en-US" sz="2000" kern="100" dirty="0">
                <a:effectLst/>
                <a:latin typeface="+mn-ea"/>
                <a:cs typeface="Times New Roman" panose="02020603050405020304" pitchFamily="18" charset="0"/>
              </a:rPr>
              <a:t>函数，则</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取</a:t>
            </a:r>
            <a:r>
              <a:rPr lang="en-US" altLang="zh-CN" sz="2000" kern="100" dirty="0">
                <a:effectLst/>
                <a:latin typeface="+mn-ea"/>
                <a:cs typeface="Times New Roman" panose="02020603050405020304" pitchFamily="18" charset="0"/>
              </a:rPr>
              <a:t>1e-4</a:t>
            </a:r>
            <a:r>
              <a:rPr lang="zh-CN" altLang="en-US" sz="2000" kern="100" dirty="0">
                <a:effectLst/>
                <a:latin typeface="+mn-ea"/>
                <a:cs typeface="Times New Roman" panose="02020603050405020304" pitchFamily="18" charset="0"/>
              </a:rPr>
              <a:t>至</a:t>
            </a:r>
            <a:r>
              <a:rPr lang="en-US" altLang="zh-CN" sz="2000" kern="100" dirty="0">
                <a:effectLst/>
                <a:latin typeface="+mn-ea"/>
                <a:cs typeface="Times New Roman" panose="02020603050405020304" pitchFamily="18" charset="0"/>
              </a:rPr>
              <a:t>1e-6</a:t>
            </a:r>
            <a:r>
              <a:rPr lang="zh-CN" altLang="en-US" sz="2000" kern="100" dirty="0">
                <a:effectLst/>
                <a:latin typeface="+mn-ea"/>
                <a:cs typeface="Times New Roman" panose="02020603050405020304" pitchFamily="18" charset="0"/>
              </a:rPr>
              <a:t>时结果差不多，测试集代价函数结果波动范围小于</a:t>
            </a:r>
            <a:r>
              <a:rPr lang="en-US" altLang="zh-CN" sz="2000" kern="100" dirty="0">
                <a:effectLst/>
                <a:latin typeface="+mn-ea"/>
                <a:cs typeface="Times New Roman" panose="02020603050405020304" pitchFamily="18" charset="0"/>
              </a:rPr>
              <a:t>0.1%</a:t>
            </a:r>
            <a:r>
              <a:rPr lang="zh-CN" altLang="en-US" sz="2000" kern="100" dirty="0">
                <a:effectLst/>
                <a:latin typeface="+mn-ea"/>
                <a:cs typeface="Times New Roman" panose="02020603050405020304" pitchFamily="18" charset="0"/>
              </a:rPr>
              <a:t>，但使用优化函数后，只有</a:t>
            </a:r>
            <a:r>
              <a:rPr lang="en-US" altLang="zh-CN" sz="2000" kern="100" dirty="0">
                <a:effectLst/>
                <a:latin typeface="+mn-ea"/>
                <a:cs typeface="Times New Roman" panose="02020603050405020304" pitchFamily="18" charset="0"/>
              </a:rPr>
              <a:t>α</a:t>
            </a:r>
            <a:r>
              <a:rPr lang="zh-CN" altLang="en-US" sz="2000" kern="100" dirty="0">
                <a:effectLst/>
                <a:latin typeface="+mn-ea"/>
                <a:cs typeface="Times New Roman" panose="02020603050405020304" pitchFamily="18" charset="0"/>
              </a:rPr>
              <a:t>取</a:t>
            </a:r>
            <a:r>
              <a:rPr lang="en-US" altLang="zh-CN" sz="2000" kern="100" dirty="0">
                <a:effectLst/>
                <a:latin typeface="+mn-ea"/>
                <a:cs typeface="Times New Roman" panose="02020603050405020304" pitchFamily="18" charset="0"/>
              </a:rPr>
              <a:t>le-6</a:t>
            </a:r>
            <a:r>
              <a:rPr lang="zh-CN" altLang="en-US" sz="2000" kern="100" dirty="0">
                <a:effectLst/>
                <a:latin typeface="+mn-ea"/>
                <a:cs typeface="Times New Roman" panose="02020603050405020304" pitchFamily="18" charset="0"/>
              </a:rPr>
              <a:t>时</a:t>
            </a:r>
            <a:r>
              <a:rPr lang="en-US" altLang="zh-CN" sz="2000" kern="100" dirty="0">
                <a:effectLst/>
                <a:latin typeface="+mn-ea"/>
                <a:cs typeface="Times New Roman" panose="02020603050405020304" pitchFamily="18" charset="0"/>
              </a:rPr>
              <a:t>theta</a:t>
            </a:r>
            <a:r>
              <a:rPr lang="zh-CN" altLang="en-US" sz="2000" kern="100" dirty="0">
                <a:effectLst/>
                <a:latin typeface="+mn-ea"/>
                <a:cs typeface="Times New Roman" panose="02020603050405020304" pitchFamily="18" charset="0"/>
              </a:rPr>
              <a:t>才不会被赋值为零。</a:t>
            </a:r>
          </a:p>
          <a:p>
            <a:pPr indent="266700" algn="just"/>
            <a:r>
              <a:rPr lang="zh-CN" altLang="en-US" sz="2000" kern="100" dirty="0">
                <a:effectLst/>
                <a:latin typeface="+mn-ea"/>
                <a:cs typeface="Times New Roman" panose="02020603050405020304" pitchFamily="18" charset="0"/>
              </a:rPr>
              <a:t>   我们推测，这是因为</a:t>
            </a:r>
            <a:r>
              <a:rPr lang="en-US" altLang="zh-CN" sz="2000" kern="100" dirty="0" err="1">
                <a:effectLst/>
                <a:latin typeface="+mn-ea"/>
                <a:cs typeface="Times New Roman" panose="02020603050405020304" pitchFamily="18" charset="0"/>
              </a:rPr>
              <a:t>opt.fmin_tnc</a:t>
            </a:r>
            <a:r>
              <a:rPr lang="zh-CN" altLang="en-US" sz="2000" kern="100" dirty="0">
                <a:effectLst/>
                <a:latin typeface="+mn-ea"/>
                <a:cs typeface="Times New Roman" panose="02020603050405020304" pitchFamily="18" charset="0"/>
              </a:rPr>
              <a:t>函数使用牛顿截断法，当梯度下降改变的大小不达预期时会被截断，故需要较严格的模型参数来使之工作。因为没了解过其他组的情况，可能还有其他一些我们尚不了解的原因，比如我们的模型提取的数据集可能有某种尚不清楚的特殊性，或是这个函数更深入的机理。</a:t>
            </a:r>
          </a:p>
        </p:txBody>
      </p:sp>
      <p:pic>
        <p:nvPicPr>
          <p:cNvPr id="6" name="图片 5">
            <a:extLst>
              <a:ext uri="{FF2B5EF4-FFF2-40B4-BE49-F238E27FC236}">
                <a16:creationId xmlns:a16="http://schemas.microsoft.com/office/drawing/2014/main" id="{99DF0D7D-B545-49CD-96F7-0CD4EF227530}"/>
              </a:ext>
            </a:extLst>
          </p:cNvPr>
          <p:cNvPicPr>
            <a:picLocks noChangeAspect="1"/>
          </p:cNvPicPr>
          <p:nvPr/>
        </p:nvPicPr>
        <p:blipFill>
          <a:blip r:embed="rId3"/>
          <a:stretch>
            <a:fillRect/>
          </a:stretch>
        </p:blipFill>
        <p:spPr>
          <a:xfrm>
            <a:off x="3434880" y="137121"/>
            <a:ext cx="7056783" cy="1132433"/>
          </a:xfrm>
          <a:prstGeom prst="rect">
            <a:avLst/>
          </a:prstGeom>
        </p:spPr>
      </p:pic>
      <p:sp>
        <p:nvSpPr>
          <p:cNvPr id="14" name="文本框 13">
            <a:extLst>
              <a:ext uri="{FF2B5EF4-FFF2-40B4-BE49-F238E27FC236}">
                <a16:creationId xmlns:a16="http://schemas.microsoft.com/office/drawing/2014/main" id="{F46BB62F-ABF0-430D-AAFD-DE6F075BB361}"/>
              </a:ext>
            </a:extLst>
          </p:cNvPr>
          <p:cNvSpPr txBox="1"/>
          <p:nvPr/>
        </p:nvSpPr>
        <p:spPr>
          <a:xfrm>
            <a:off x="410543" y="3213770"/>
            <a:ext cx="11449272" cy="1323439"/>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我们尝试了其他利用这个函数的方法，比如先进行几百次梯度下降再使用该函数，这些方法结果都不理想。</a:t>
            </a:r>
          </a:p>
          <a:p>
            <a:pPr indent="266700" algn="just"/>
            <a:r>
              <a:rPr lang="zh-CN" altLang="en-US" sz="2000" kern="100" dirty="0">
                <a:effectLst/>
                <a:latin typeface="+mn-ea"/>
                <a:cs typeface="Times New Roman" panose="02020603050405020304" pitchFamily="18" charset="0"/>
              </a:rPr>
              <a:t>   从</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特征法的实践经验来看，</a:t>
            </a:r>
            <a:r>
              <a:rPr lang="en-US" altLang="zh-CN" sz="2000" kern="100" dirty="0" err="1">
                <a:effectLst/>
                <a:latin typeface="+mn-ea"/>
                <a:cs typeface="Times New Roman" panose="02020603050405020304" pitchFamily="18" charset="0"/>
              </a:rPr>
              <a:t>opt.fmin_tnc</a:t>
            </a:r>
            <a:r>
              <a:rPr lang="zh-CN" altLang="en-US" sz="2000" kern="100" dirty="0">
                <a:effectLst/>
                <a:latin typeface="+mn-ea"/>
                <a:cs typeface="Times New Roman" panose="02020603050405020304" pitchFamily="18" charset="0"/>
              </a:rPr>
              <a:t>函数对结果的优化效果较小，其使用条件又太过苛刻，不使用这个函数的时间代价也完全能接受，故我们最终选择最终模型里不使用该函数。</a:t>
            </a:r>
            <a:endParaRPr lang="zh-CN" altLang="en-US" sz="2000" dirty="0"/>
          </a:p>
        </p:txBody>
      </p:sp>
      <p:pic>
        <p:nvPicPr>
          <p:cNvPr id="10" name="图片 9">
            <a:extLst>
              <a:ext uri="{FF2B5EF4-FFF2-40B4-BE49-F238E27FC236}">
                <a16:creationId xmlns:a16="http://schemas.microsoft.com/office/drawing/2014/main" id="{B2307B90-6BAD-4623-9524-E3FA06942B8C}"/>
              </a:ext>
            </a:extLst>
          </p:cNvPr>
          <p:cNvPicPr>
            <a:picLocks noChangeAspect="1"/>
          </p:cNvPicPr>
          <p:nvPr/>
        </p:nvPicPr>
        <p:blipFill>
          <a:blip r:embed="rId4"/>
          <a:stretch>
            <a:fillRect/>
          </a:stretch>
        </p:blipFill>
        <p:spPr>
          <a:xfrm>
            <a:off x="7040136" y="4725938"/>
            <a:ext cx="4747671" cy="1455546"/>
          </a:xfrm>
          <a:prstGeom prst="rect">
            <a:avLst/>
          </a:prstGeom>
        </p:spPr>
      </p:pic>
      <p:pic>
        <p:nvPicPr>
          <p:cNvPr id="15" name="图片 14">
            <a:extLst>
              <a:ext uri="{FF2B5EF4-FFF2-40B4-BE49-F238E27FC236}">
                <a16:creationId xmlns:a16="http://schemas.microsoft.com/office/drawing/2014/main" id="{CF3AA50C-AB54-474D-AAA7-BFC5CC7BAD10}"/>
              </a:ext>
            </a:extLst>
          </p:cNvPr>
          <p:cNvPicPr>
            <a:picLocks noChangeAspect="1"/>
          </p:cNvPicPr>
          <p:nvPr/>
        </p:nvPicPr>
        <p:blipFill>
          <a:blip r:embed="rId5"/>
          <a:stretch>
            <a:fillRect/>
          </a:stretch>
        </p:blipFill>
        <p:spPr>
          <a:xfrm>
            <a:off x="351807" y="4614565"/>
            <a:ext cx="4366638" cy="1836579"/>
          </a:xfrm>
          <a:prstGeom prst="rect">
            <a:avLst/>
          </a:prstGeom>
        </p:spPr>
      </p:pic>
      <p:sp>
        <p:nvSpPr>
          <p:cNvPr id="18" name="文本框 17">
            <a:extLst>
              <a:ext uri="{FF2B5EF4-FFF2-40B4-BE49-F238E27FC236}">
                <a16:creationId xmlns:a16="http://schemas.microsoft.com/office/drawing/2014/main" id="{08B88DE9-BA50-4856-AFCA-84686090263B}"/>
              </a:ext>
            </a:extLst>
          </p:cNvPr>
          <p:cNvSpPr txBox="1"/>
          <p:nvPr/>
        </p:nvSpPr>
        <p:spPr>
          <a:xfrm>
            <a:off x="4875039" y="4581922"/>
            <a:ext cx="2126930" cy="1938992"/>
          </a:xfrm>
          <a:prstGeom prst="rect">
            <a:avLst/>
          </a:prstGeom>
          <a:noFill/>
        </p:spPr>
        <p:txBody>
          <a:bodyPr wrap="square">
            <a:spAutoFit/>
          </a:bodyPr>
          <a:lstStyle/>
          <a:p>
            <a:r>
              <a:rPr lang="zh-CN" altLang="en-US" sz="2000" kern="100" dirty="0">
                <a:effectLst/>
                <a:latin typeface="+mn-ea"/>
                <a:cs typeface="Times New Roman" panose="02020603050405020304" pitchFamily="18" charset="0"/>
              </a:rPr>
              <a:t>左图为不使用</a:t>
            </a:r>
            <a:r>
              <a:rPr lang="en-US" altLang="zh-CN" sz="2000" kern="100" dirty="0">
                <a:effectLst/>
                <a:latin typeface="+mn-ea"/>
                <a:cs typeface="Times New Roman" panose="02020603050405020304" pitchFamily="18" charset="0"/>
              </a:rPr>
              <a:t>opt</a:t>
            </a:r>
            <a:r>
              <a:rPr lang="zh-CN" altLang="en-US" sz="2000" kern="100" dirty="0">
                <a:effectLst/>
                <a:latin typeface="+mn-ea"/>
                <a:cs typeface="Times New Roman" panose="02020603050405020304" pitchFamily="18" charset="0"/>
              </a:rPr>
              <a:t>函数的</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特征法结果，右图为使用后的结果。差距很小，运行速度快了一些。</a:t>
            </a:r>
            <a:endParaRPr lang="zh-CN" altLang="en-US" sz="2000" dirty="0"/>
          </a:p>
        </p:txBody>
      </p:sp>
    </p:spTree>
    <p:extLst>
      <p:ext uri="{BB962C8B-B14F-4D97-AF65-F5344CB8AC3E}">
        <p14:creationId xmlns:p14="http://schemas.microsoft.com/office/powerpoint/2010/main" val="54804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en-US" altLang="zh-CN" dirty="0">
                <a:cs typeface="+mn-ea"/>
                <a:sym typeface="+mn-lt"/>
              </a:rPr>
              <a:t>Test</a:t>
            </a:r>
            <a:r>
              <a:rPr lang="zh-CN" altLang="en-US" dirty="0">
                <a:cs typeface="+mn-ea"/>
                <a:sym typeface="+mn-lt"/>
              </a:rPr>
              <a:t>输出</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24</a:t>
            </a:fld>
            <a:endParaRPr lang="zh-CN" altLang="en-US"/>
          </a:p>
        </p:txBody>
      </p:sp>
      <p:sp>
        <p:nvSpPr>
          <p:cNvPr id="12" name="文本框 11">
            <a:extLst>
              <a:ext uri="{FF2B5EF4-FFF2-40B4-BE49-F238E27FC236}">
                <a16:creationId xmlns:a16="http://schemas.microsoft.com/office/drawing/2014/main" id="{B9E837C6-C15B-40B2-88D1-12CEB1ECB086}"/>
              </a:ext>
            </a:extLst>
          </p:cNvPr>
          <p:cNvSpPr txBox="1"/>
          <p:nvPr/>
        </p:nvSpPr>
        <p:spPr>
          <a:xfrm>
            <a:off x="589923" y="909002"/>
            <a:ext cx="5400600" cy="707886"/>
          </a:xfrm>
          <a:prstGeom prst="rect">
            <a:avLst/>
          </a:prstGeom>
          <a:noFill/>
        </p:spPr>
        <p:txBody>
          <a:bodyPr wrap="square">
            <a:spAutoFit/>
          </a:bodyPr>
          <a:lstStyle/>
          <a:p>
            <a:pPr indent="266700" algn="just"/>
            <a:r>
              <a:rPr lang="zh-CN" altLang="en-US" sz="2000" kern="100" dirty="0">
                <a:latin typeface="+mn-ea"/>
                <a:cs typeface="Times New Roman" panose="02020603050405020304" pitchFamily="18" charset="0"/>
              </a:rPr>
              <a:t>    最后，</a:t>
            </a:r>
            <a:r>
              <a:rPr lang="zh-CN" altLang="en-US" sz="2000" kern="100" dirty="0">
                <a:effectLst/>
                <a:latin typeface="+mn-ea"/>
                <a:cs typeface="Times New Roman" panose="02020603050405020304" pitchFamily="18" charset="0"/>
              </a:rPr>
              <a:t>用测试集所有数据训练最终模型，然后进行</a:t>
            </a:r>
            <a:r>
              <a:rPr lang="en-US" altLang="zh-CN" sz="2000" kern="100" dirty="0">
                <a:effectLst/>
                <a:latin typeface="+mn-ea"/>
                <a:cs typeface="Times New Roman" panose="02020603050405020304" pitchFamily="18" charset="0"/>
              </a:rPr>
              <a:t>test</a:t>
            </a:r>
            <a:r>
              <a:rPr lang="zh-CN" altLang="en-US" sz="2000" kern="100" dirty="0">
                <a:effectLst/>
                <a:latin typeface="+mn-ea"/>
                <a:cs typeface="Times New Roman" panose="02020603050405020304" pitchFamily="18" charset="0"/>
              </a:rPr>
              <a:t>输出。</a:t>
            </a:r>
          </a:p>
        </p:txBody>
      </p:sp>
      <p:pic>
        <p:nvPicPr>
          <p:cNvPr id="6" name="图片 5">
            <a:extLst>
              <a:ext uri="{FF2B5EF4-FFF2-40B4-BE49-F238E27FC236}">
                <a16:creationId xmlns:a16="http://schemas.microsoft.com/office/drawing/2014/main" id="{D25FA39A-DC46-4200-ACE4-F78B9DE349F9}"/>
              </a:ext>
            </a:extLst>
          </p:cNvPr>
          <p:cNvPicPr>
            <a:picLocks noChangeAspect="1"/>
          </p:cNvPicPr>
          <p:nvPr/>
        </p:nvPicPr>
        <p:blipFill>
          <a:blip r:embed="rId3"/>
          <a:stretch>
            <a:fillRect/>
          </a:stretch>
        </p:blipFill>
        <p:spPr>
          <a:xfrm>
            <a:off x="973542" y="1874513"/>
            <a:ext cx="4633362" cy="1249788"/>
          </a:xfrm>
          <a:prstGeom prst="rect">
            <a:avLst/>
          </a:prstGeom>
        </p:spPr>
      </p:pic>
      <p:pic>
        <p:nvPicPr>
          <p:cNvPr id="9" name="图片 8">
            <a:extLst>
              <a:ext uri="{FF2B5EF4-FFF2-40B4-BE49-F238E27FC236}">
                <a16:creationId xmlns:a16="http://schemas.microsoft.com/office/drawing/2014/main" id="{A35540ED-DEE7-4093-B326-8D3817BD4AFE}"/>
              </a:ext>
            </a:extLst>
          </p:cNvPr>
          <p:cNvPicPr>
            <a:picLocks noChangeAspect="1"/>
          </p:cNvPicPr>
          <p:nvPr/>
        </p:nvPicPr>
        <p:blipFill>
          <a:blip r:embed="rId4"/>
          <a:stretch>
            <a:fillRect/>
          </a:stretch>
        </p:blipFill>
        <p:spPr>
          <a:xfrm>
            <a:off x="973542" y="3357496"/>
            <a:ext cx="4465707" cy="2880610"/>
          </a:xfrm>
          <a:prstGeom prst="rect">
            <a:avLst/>
          </a:prstGeom>
        </p:spPr>
      </p:pic>
      <p:pic>
        <p:nvPicPr>
          <p:cNvPr id="11" name="图片 10">
            <a:extLst>
              <a:ext uri="{FF2B5EF4-FFF2-40B4-BE49-F238E27FC236}">
                <a16:creationId xmlns:a16="http://schemas.microsoft.com/office/drawing/2014/main" id="{7AC19B09-21FE-4C36-84B7-5D1AE28D413D}"/>
              </a:ext>
            </a:extLst>
          </p:cNvPr>
          <p:cNvPicPr>
            <a:picLocks noChangeAspect="1"/>
          </p:cNvPicPr>
          <p:nvPr/>
        </p:nvPicPr>
        <p:blipFill>
          <a:blip r:embed="rId5"/>
          <a:stretch>
            <a:fillRect/>
          </a:stretch>
        </p:blipFill>
        <p:spPr>
          <a:xfrm>
            <a:off x="7683351" y="618144"/>
            <a:ext cx="1813717" cy="5761219"/>
          </a:xfrm>
          <a:prstGeom prst="rect">
            <a:avLst/>
          </a:prstGeom>
        </p:spPr>
      </p:pic>
    </p:spTree>
    <p:extLst>
      <p:ext uri="{BB962C8B-B14F-4D97-AF65-F5344CB8AC3E}">
        <p14:creationId xmlns:p14="http://schemas.microsoft.com/office/powerpoint/2010/main" val="4497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实验性能</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25</a:t>
            </a:fld>
            <a:endParaRPr lang="zh-CN" altLang="en-US"/>
          </a:p>
        </p:txBody>
      </p:sp>
      <p:sp>
        <p:nvSpPr>
          <p:cNvPr id="10" name="文本框 9">
            <a:extLst>
              <a:ext uri="{FF2B5EF4-FFF2-40B4-BE49-F238E27FC236}">
                <a16:creationId xmlns:a16="http://schemas.microsoft.com/office/drawing/2014/main" id="{059E585B-1720-4E72-B91F-39DC63FA4C7A}"/>
              </a:ext>
            </a:extLst>
          </p:cNvPr>
          <p:cNvSpPr txBox="1"/>
          <p:nvPr/>
        </p:nvSpPr>
        <p:spPr>
          <a:xfrm>
            <a:off x="2282751" y="1125538"/>
            <a:ext cx="7239851" cy="1938992"/>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为了和</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上的结果比较，我们计算了均方根对数误差（</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，但不完全严格，因为取对数前没有加一），同时按照文档要求，也计算还原为真实值后的均方误差（</a:t>
            </a:r>
            <a:r>
              <a:rPr lang="en-US" altLang="zh-CN" sz="2000" kern="100" dirty="0">
                <a:effectLst/>
                <a:latin typeface="+mn-ea"/>
                <a:cs typeface="Times New Roman" panose="02020603050405020304" pitchFamily="18" charset="0"/>
              </a:rPr>
              <a:t>MSE</a:t>
            </a:r>
            <a:r>
              <a:rPr lang="zh-CN" altLang="en-US" sz="2000" kern="100" dirty="0">
                <a:effectLst/>
                <a:latin typeface="+mn-ea"/>
                <a:cs typeface="Times New Roman" panose="02020603050405020304" pitchFamily="18" charset="0"/>
              </a:rPr>
              <a:t>）代价函数值。</a:t>
            </a:r>
          </a:p>
          <a:p>
            <a:pPr indent="266700" algn="just"/>
            <a:r>
              <a:rPr lang="zh-CN" altLang="en-US" sz="2000" kern="100" dirty="0">
                <a:effectLst/>
                <a:latin typeface="+mn-ea"/>
                <a:cs typeface="Times New Roman" panose="02020603050405020304" pitchFamily="18" charset="0"/>
              </a:rPr>
              <a:t>   下为</a:t>
            </a:r>
            <a:r>
              <a:rPr lang="en-US" altLang="zh-CN" sz="2000" kern="100" dirty="0">
                <a:effectLst/>
                <a:latin typeface="+mn-ea"/>
                <a:cs typeface="Times New Roman" panose="02020603050405020304" pitchFamily="18" charset="0"/>
              </a:rPr>
              <a:t>1</a:t>
            </a:r>
            <a:r>
              <a:rPr lang="zh-CN" altLang="en-US" sz="2000" kern="100" dirty="0">
                <a:effectLst/>
                <a:latin typeface="+mn-ea"/>
                <a:cs typeface="Times New Roman" panose="02020603050405020304" pitchFamily="18" charset="0"/>
              </a:rPr>
              <a:t>次</a:t>
            </a:r>
            <a:r>
              <a:rPr lang="en-US" altLang="zh-CN" sz="2000" kern="100" dirty="0">
                <a:effectLst/>
                <a:latin typeface="+mn-ea"/>
                <a:cs typeface="Times New Roman" panose="02020603050405020304" pitchFamily="18" charset="0"/>
              </a:rPr>
              <a:t>10</a:t>
            </a:r>
            <a:r>
              <a:rPr lang="zh-CN" altLang="en-US" sz="2000" kern="100" dirty="0">
                <a:effectLst/>
                <a:latin typeface="+mn-ea"/>
                <a:cs typeface="Times New Roman" panose="02020603050405020304" pitchFamily="18" charset="0"/>
              </a:rPr>
              <a:t>折交叉验证输出的均方误差代价函数值的平均值与</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的平均值。</a:t>
            </a:r>
          </a:p>
        </p:txBody>
      </p:sp>
      <p:pic>
        <p:nvPicPr>
          <p:cNvPr id="8" name="图片 7">
            <a:extLst>
              <a:ext uri="{FF2B5EF4-FFF2-40B4-BE49-F238E27FC236}">
                <a16:creationId xmlns:a16="http://schemas.microsoft.com/office/drawing/2014/main" id="{D4E3D767-117F-467F-9642-F86D8FB736B3}"/>
              </a:ext>
            </a:extLst>
          </p:cNvPr>
          <p:cNvPicPr/>
          <p:nvPr/>
        </p:nvPicPr>
        <p:blipFill>
          <a:blip r:embed="rId3"/>
          <a:stretch>
            <a:fillRect/>
          </a:stretch>
        </p:blipFill>
        <p:spPr>
          <a:xfrm>
            <a:off x="4442991" y="3551574"/>
            <a:ext cx="1872208" cy="565780"/>
          </a:xfrm>
          <a:prstGeom prst="rect">
            <a:avLst/>
          </a:prstGeom>
        </p:spPr>
      </p:pic>
      <p:sp>
        <p:nvSpPr>
          <p:cNvPr id="11" name="文本框 10">
            <a:extLst>
              <a:ext uri="{FF2B5EF4-FFF2-40B4-BE49-F238E27FC236}">
                <a16:creationId xmlns:a16="http://schemas.microsoft.com/office/drawing/2014/main" id="{1695E96A-2D04-4FAC-BF07-FB6ED00E5358}"/>
              </a:ext>
            </a:extLst>
          </p:cNvPr>
          <p:cNvSpPr txBox="1"/>
          <p:nvPr/>
        </p:nvSpPr>
        <p:spPr>
          <a:xfrm>
            <a:off x="1922711" y="4598357"/>
            <a:ext cx="7475806" cy="400110"/>
          </a:xfrm>
          <a:prstGeom prst="rect">
            <a:avLst/>
          </a:prstGeom>
          <a:noFill/>
        </p:spPr>
        <p:txBody>
          <a:bodyPr wrap="square">
            <a:spAutoFit/>
          </a:bodyPr>
          <a:lstStyle/>
          <a:p>
            <a:pPr indent="266700" algn="just"/>
            <a:r>
              <a:rPr lang="en-US" altLang="zh-CN" sz="2000" kern="100" dirty="0">
                <a:effectLst/>
                <a:latin typeface="+mn-ea"/>
                <a:cs typeface="宋体" panose="02010600030101010101" pitchFamily="2" charset="-122"/>
              </a:rPr>
              <a:t>   </a:t>
            </a:r>
            <a:r>
              <a:rPr lang="zh-CN" altLang="zh-CN" sz="2000" kern="100" dirty="0">
                <a:effectLst/>
                <a:latin typeface="+mn-ea"/>
                <a:cs typeface="宋体" panose="02010600030101010101" pitchFamily="2" charset="-122"/>
              </a:rPr>
              <a:t>当增大</a:t>
            </a:r>
            <a:r>
              <a:rPr lang="en-US" altLang="zh-CN" sz="2000" kern="100" dirty="0" err="1">
                <a:effectLst/>
                <a:latin typeface="+mn-ea"/>
                <a:cs typeface="宋体" panose="02010600030101010101" pitchFamily="2" charset="-122"/>
              </a:rPr>
              <a:t>iters</a:t>
            </a:r>
            <a:r>
              <a:rPr lang="zh-CN" altLang="zh-CN" sz="2000" kern="100" dirty="0">
                <a:effectLst/>
                <a:latin typeface="+mn-ea"/>
                <a:cs typeface="宋体" panose="02010600030101010101" pitchFamily="2" charset="-122"/>
              </a:rPr>
              <a:t>到</a:t>
            </a:r>
            <a:r>
              <a:rPr lang="en-US" altLang="zh-CN" sz="2000" kern="100" dirty="0">
                <a:effectLst/>
                <a:latin typeface="+mn-ea"/>
                <a:cs typeface="宋体" panose="02010600030101010101" pitchFamily="2" charset="-122"/>
              </a:rPr>
              <a:t>10000</a:t>
            </a:r>
            <a:r>
              <a:rPr lang="zh-CN" altLang="zh-CN" sz="2000" kern="100" dirty="0">
                <a:effectLst/>
                <a:latin typeface="+mn-ea"/>
                <a:cs typeface="宋体" panose="02010600030101010101" pitchFamily="2" charset="-122"/>
              </a:rPr>
              <a:t>时，</a:t>
            </a:r>
            <a:r>
              <a:rPr lang="en-US" altLang="zh-CN" sz="2000" kern="100" dirty="0">
                <a:effectLst/>
                <a:latin typeface="+mn-ea"/>
                <a:cs typeface="宋体" panose="02010600030101010101" pitchFamily="2" charset="-122"/>
              </a:rPr>
              <a:t>RMSLE</a:t>
            </a:r>
            <a:r>
              <a:rPr lang="zh-CN" altLang="zh-CN" sz="2000" kern="100" dirty="0">
                <a:effectLst/>
                <a:latin typeface="+mn-ea"/>
                <a:cs typeface="宋体" panose="02010600030101010101" pitchFamily="2" charset="-122"/>
              </a:rPr>
              <a:t>的平均值会降到</a:t>
            </a:r>
            <a:r>
              <a:rPr lang="en-US" altLang="zh-CN" sz="2000" kern="100" dirty="0">
                <a:effectLst/>
                <a:latin typeface="+mn-ea"/>
                <a:cs typeface="宋体" panose="02010600030101010101" pitchFamily="2" charset="-122"/>
              </a:rPr>
              <a:t>0.136</a:t>
            </a:r>
            <a:r>
              <a:rPr lang="zh-CN" altLang="zh-CN" sz="2000" kern="100" dirty="0">
                <a:effectLst/>
                <a:latin typeface="+mn-ea"/>
                <a:cs typeface="宋体" panose="02010600030101010101" pitchFamily="2" charset="-122"/>
              </a:rPr>
              <a:t>左右。</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413262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实验性能</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26</a:t>
            </a:fld>
            <a:endParaRPr lang="zh-CN" altLang="en-US"/>
          </a:p>
        </p:txBody>
      </p:sp>
      <p:sp>
        <p:nvSpPr>
          <p:cNvPr id="12" name="文本框 11">
            <a:extLst>
              <a:ext uri="{FF2B5EF4-FFF2-40B4-BE49-F238E27FC236}">
                <a16:creationId xmlns:a16="http://schemas.microsoft.com/office/drawing/2014/main" id="{51864810-E48E-4609-AC0A-4D7B6387A58D}"/>
              </a:ext>
            </a:extLst>
          </p:cNvPr>
          <p:cNvSpPr txBox="1"/>
          <p:nvPr/>
        </p:nvSpPr>
        <p:spPr>
          <a:xfrm>
            <a:off x="2536062" y="94385"/>
            <a:ext cx="6662723" cy="1015663"/>
          </a:xfrm>
          <a:prstGeom prst="rect">
            <a:avLst/>
          </a:prstGeom>
          <a:noFill/>
        </p:spPr>
        <p:txBody>
          <a:bodyPr wrap="square">
            <a:spAutoFit/>
          </a:bodyPr>
          <a:lstStyle/>
          <a:p>
            <a:pPr indent="266700" algn="just"/>
            <a:r>
              <a:rPr lang="zh-CN" altLang="zh-CN" sz="2000" kern="100" dirty="0">
                <a:effectLst/>
                <a:latin typeface="+mn-ea"/>
                <a:cs typeface="宋体" panose="02010600030101010101" pitchFamily="2" charset="-122"/>
              </a:rPr>
              <a:t>在</a:t>
            </a:r>
            <a:r>
              <a:rPr lang="en-US" altLang="zh-CN" sz="2000" kern="100" dirty="0">
                <a:effectLst/>
                <a:latin typeface="+mn-ea"/>
                <a:cs typeface="宋体" panose="02010600030101010101" pitchFamily="2" charset="-122"/>
              </a:rPr>
              <a:t>1</a:t>
            </a:r>
            <a:r>
              <a:rPr lang="zh-CN" altLang="zh-CN" sz="2000" kern="100" dirty="0">
                <a:effectLst/>
                <a:latin typeface="+mn-ea"/>
                <a:cs typeface="宋体" panose="02010600030101010101" pitchFamily="2" charset="-122"/>
              </a:rPr>
              <a:t>次</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折交叉验证的过程中，每次重新训练模型并验证时，我们也对验证结果进行了可视化输出，即一共</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张图，详见提交的代码文件。以下为两张典型结果。</a:t>
            </a:r>
            <a:endParaRPr lang="zh-CN" altLang="zh-CN" sz="2000" kern="100" dirty="0">
              <a:effectLst/>
              <a:latin typeface="+mn-ea"/>
              <a:cs typeface="Times New Roman" panose="02020603050405020304" pitchFamily="18" charset="0"/>
            </a:endParaRPr>
          </a:p>
        </p:txBody>
      </p:sp>
      <p:pic>
        <p:nvPicPr>
          <p:cNvPr id="13" name="图片 12">
            <a:extLst>
              <a:ext uri="{FF2B5EF4-FFF2-40B4-BE49-F238E27FC236}">
                <a16:creationId xmlns:a16="http://schemas.microsoft.com/office/drawing/2014/main" id="{B66E8A29-8F72-4D9E-8384-BD766CAF0D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4559" y="1110506"/>
            <a:ext cx="5168900" cy="3327400"/>
          </a:xfrm>
          <a:prstGeom prst="rect">
            <a:avLst/>
          </a:prstGeom>
          <a:noFill/>
          <a:ln>
            <a:noFill/>
          </a:ln>
        </p:spPr>
      </p:pic>
      <p:pic>
        <p:nvPicPr>
          <p:cNvPr id="14" name="图片 13">
            <a:extLst>
              <a:ext uri="{FF2B5EF4-FFF2-40B4-BE49-F238E27FC236}">
                <a16:creationId xmlns:a16="http://schemas.microsoft.com/office/drawing/2014/main" id="{F8D2A4BD-DA7A-4F2B-8622-8CCEC8B496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02883" y="1110506"/>
            <a:ext cx="5168900" cy="3327400"/>
          </a:xfrm>
          <a:prstGeom prst="rect">
            <a:avLst/>
          </a:prstGeom>
          <a:noFill/>
          <a:ln>
            <a:noFill/>
          </a:ln>
        </p:spPr>
      </p:pic>
      <p:sp>
        <p:nvSpPr>
          <p:cNvPr id="15" name="文本框 14">
            <a:extLst>
              <a:ext uri="{FF2B5EF4-FFF2-40B4-BE49-F238E27FC236}">
                <a16:creationId xmlns:a16="http://schemas.microsoft.com/office/drawing/2014/main" id="{5FF14269-9369-4656-B967-642C61905DA0}"/>
              </a:ext>
            </a:extLst>
          </p:cNvPr>
          <p:cNvSpPr txBox="1"/>
          <p:nvPr/>
        </p:nvSpPr>
        <p:spPr>
          <a:xfrm>
            <a:off x="1664538" y="4691310"/>
            <a:ext cx="1741176" cy="1323439"/>
          </a:xfrm>
          <a:prstGeom prst="rect">
            <a:avLst/>
          </a:prstGeom>
          <a:noFill/>
        </p:spPr>
        <p:txBody>
          <a:bodyPr wrap="square">
            <a:spAutoFit/>
          </a:bodyPr>
          <a:lstStyle/>
          <a:p>
            <a:pPr indent="266700" algn="just"/>
            <a:r>
              <a:rPr lang="zh-CN" altLang="zh-CN" sz="2000" kern="100" dirty="0">
                <a:effectLst/>
                <a:latin typeface="+mn-ea"/>
                <a:cs typeface="宋体" panose="02010600030101010101" pitchFamily="2" charset="-122"/>
              </a:rPr>
              <a:t>训练时，我们曾可视化未还原为真实价格的结果。</a:t>
            </a:r>
            <a:endParaRPr lang="zh-CN" altLang="zh-CN" sz="2000" kern="100" dirty="0">
              <a:effectLst/>
              <a:latin typeface="+mn-ea"/>
              <a:cs typeface="Times New Roman" panose="02020603050405020304" pitchFamily="18" charset="0"/>
            </a:endParaRPr>
          </a:p>
        </p:txBody>
      </p:sp>
      <p:pic>
        <p:nvPicPr>
          <p:cNvPr id="18" name="图片 17">
            <a:extLst>
              <a:ext uri="{FF2B5EF4-FFF2-40B4-BE49-F238E27FC236}">
                <a16:creationId xmlns:a16="http://schemas.microsoft.com/office/drawing/2014/main" id="{BD4AAF6C-7DC4-4892-9CAD-633FBBCE65E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254502" y="4149874"/>
            <a:ext cx="3512852" cy="2406312"/>
          </a:xfrm>
          <a:prstGeom prst="rect">
            <a:avLst/>
          </a:prstGeom>
          <a:noFill/>
          <a:ln>
            <a:noFill/>
          </a:ln>
        </p:spPr>
      </p:pic>
    </p:spTree>
    <p:extLst>
      <p:ext uri="{BB962C8B-B14F-4D97-AF65-F5344CB8AC3E}">
        <p14:creationId xmlns:p14="http://schemas.microsoft.com/office/powerpoint/2010/main" val="1350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实验性能</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27</a:t>
            </a:fld>
            <a:endParaRPr lang="zh-CN" altLang="en-US"/>
          </a:p>
        </p:txBody>
      </p:sp>
      <p:sp>
        <p:nvSpPr>
          <p:cNvPr id="10" name="文本框 9">
            <a:extLst>
              <a:ext uri="{FF2B5EF4-FFF2-40B4-BE49-F238E27FC236}">
                <a16:creationId xmlns:a16="http://schemas.microsoft.com/office/drawing/2014/main" id="{059E585B-1720-4E72-B91F-39DC63FA4C7A}"/>
              </a:ext>
            </a:extLst>
          </p:cNvPr>
          <p:cNvSpPr txBox="1"/>
          <p:nvPr/>
        </p:nvSpPr>
        <p:spPr>
          <a:xfrm>
            <a:off x="1850703" y="1341562"/>
            <a:ext cx="7239851" cy="3785652"/>
          </a:xfrm>
          <a:prstGeom prst="rect">
            <a:avLst/>
          </a:prstGeom>
          <a:noFill/>
        </p:spPr>
        <p:txBody>
          <a:bodyPr wrap="square">
            <a:spAutoFit/>
          </a:bodyPr>
          <a:lstStyle/>
          <a:p>
            <a:pPr indent="266700" algn="just"/>
            <a:r>
              <a:rPr lang="zh-CN" altLang="en-US" sz="2000" kern="100" dirty="0">
                <a:effectLst/>
                <a:latin typeface="+mn-ea"/>
                <a:cs typeface="Times New Roman" panose="02020603050405020304" pitchFamily="18" charset="0"/>
              </a:rPr>
              <a:t>   从以上图与数据，我们分析出以下几点：</a:t>
            </a:r>
            <a:endParaRPr lang="en-US" altLang="zh-CN" sz="2000" kern="100" dirty="0">
              <a:effectLst/>
              <a:latin typeface="+mn-ea"/>
              <a:cs typeface="Times New Roman" panose="02020603050405020304" pitchFamily="18" charset="0"/>
            </a:endParaRPr>
          </a:p>
          <a:p>
            <a:pPr indent="266700" algn="just"/>
            <a:endParaRPr lang="zh-CN" altLang="en-US" sz="2000" kern="100" dirty="0">
              <a:effectLst/>
              <a:latin typeface="+mn-ea"/>
              <a:cs typeface="Times New Roman" panose="02020603050405020304" pitchFamily="18" charset="0"/>
            </a:endParaRPr>
          </a:p>
          <a:p>
            <a:pPr marL="457200" indent="-457200" algn="just">
              <a:buAutoNum type="arabicPeriod"/>
            </a:pPr>
            <a:r>
              <a:rPr lang="zh-CN" altLang="en-US" sz="2000" kern="100" dirty="0">
                <a:effectLst/>
                <a:latin typeface="+mn-ea"/>
                <a:cs typeface="Times New Roman" panose="02020603050405020304" pitchFamily="18" charset="0"/>
              </a:rPr>
              <a:t>因为我们的模型使用取对数的</a:t>
            </a:r>
            <a:r>
              <a:rPr lang="en-US" altLang="zh-CN" sz="2000" kern="100" dirty="0" err="1">
                <a:effectLst/>
                <a:latin typeface="+mn-ea"/>
                <a:cs typeface="Times New Roman" panose="02020603050405020304" pitchFamily="18" charset="0"/>
              </a:rPr>
              <a:t>saleprice</a:t>
            </a:r>
            <a:r>
              <a:rPr lang="zh-CN" altLang="en-US" sz="2000" kern="100" dirty="0">
                <a:effectLst/>
                <a:latin typeface="+mn-ea"/>
                <a:cs typeface="Times New Roman" panose="02020603050405020304" pitchFamily="18" charset="0"/>
              </a:rPr>
              <a:t>进行训练，对于价格较高的个别长尾样本表现不好，偏差在</a:t>
            </a:r>
            <a:r>
              <a:rPr lang="en-US" altLang="zh-CN" sz="2000" kern="100" dirty="0">
                <a:effectLst/>
                <a:latin typeface="+mn-ea"/>
                <a:cs typeface="Times New Roman" panose="02020603050405020304" pitchFamily="18" charset="0"/>
              </a:rPr>
              <a:t>MSE</a:t>
            </a:r>
            <a:r>
              <a:rPr lang="zh-CN" altLang="en-US" sz="2000" kern="100" dirty="0">
                <a:effectLst/>
                <a:latin typeface="+mn-ea"/>
                <a:cs typeface="Times New Roman" panose="02020603050405020304" pitchFamily="18" charset="0"/>
              </a:rPr>
              <a:t>里被放大了，</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评估可能会更为合适，这也是</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使用的评估方式。</a:t>
            </a:r>
            <a:endParaRPr lang="en-US" altLang="zh-CN" sz="2000" kern="100" dirty="0">
              <a:effectLst/>
              <a:latin typeface="+mn-ea"/>
              <a:cs typeface="Times New Roman" panose="02020603050405020304" pitchFamily="18" charset="0"/>
            </a:endParaRPr>
          </a:p>
          <a:p>
            <a:pPr marL="457200" indent="-457200" algn="just">
              <a:buAutoNum type="arabicPeriod"/>
            </a:pPr>
            <a:endParaRPr lang="en-US" altLang="zh-CN" sz="2000" kern="100" dirty="0">
              <a:latin typeface="+mn-ea"/>
              <a:cs typeface="Times New Roman" panose="02020603050405020304" pitchFamily="18" charset="0"/>
            </a:endParaRPr>
          </a:p>
          <a:p>
            <a:pPr marL="457200" indent="-457200" algn="just">
              <a:buAutoNum type="arabicPeriod"/>
            </a:pPr>
            <a:r>
              <a:rPr lang="zh-CN" altLang="en-US" sz="2000" kern="100" dirty="0">
                <a:effectLst/>
                <a:latin typeface="+mn-ea"/>
                <a:cs typeface="Times New Roman" panose="02020603050405020304" pitchFamily="18" charset="0"/>
              </a:rPr>
              <a:t>从</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上的提交数据来看，</a:t>
            </a:r>
            <a:r>
              <a:rPr lang="en-US" altLang="zh-CN" sz="2000" kern="100" dirty="0">
                <a:effectLst/>
                <a:latin typeface="+mn-ea"/>
                <a:cs typeface="Times New Roman" panose="02020603050405020304" pitchFamily="18" charset="0"/>
              </a:rPr>
              <a:t>0.136</a:t>
            </a:r>
            <a:r>
              <a:rPr lang="zh-CN" altLang="en-US" sz="2000" kern="100" dirty="0">
                <a:effectLst/>
                <a:latin typeface="+mn-ea"/>
                <a:cs typeface="Times New Roman" panose="02020603050405020304" pitchFamily="18" charset="0"/>
              </a:rPr>
              <a:t>是还算可以接受的岭回归</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结果，尤其是考虑到很多模型使用了几十甚至上百个特征，而我们只使用了</a:t>
            </a:r>
            <a:r>
              <a:rPr lang="en-US" altLang="zh-CN" sz="2000" kern="100" dirty="0">
                <a:effectLst/>
                <a:latin typeface="+mn-ea"/>
                <a:cs typeface="Times New Roman" panose="02020603050405020304" pitchFamily="18" charset="0"/>
              </a:rPr>
              <a:t>16</a:t>
            </a:r>
            <a:r>
              <a:rPr lang="zh-CN" altLang="en-US" sz="2000" kern="100" dirty="0">
                <a:effectLst/>
                <a:latin typeface="+mn-ea"/>
                <a:cs typeface="Times New Roman" panose="02020603050405020304" pitchFamily="18" charset="0"/>
              </a:rPr>
              <a:t>个。有</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共享文档指出，结果排在前</a:t>
            </a:r>
            <a:r>
              <a:rPr lang="en-US" altLang="zh-CN" sz="2000" kern="100" dirty="0">
                <a:effectLst/>
                <a:latin typeface="+mn-ea"/>
                <a:cs typeface="Times New Roman" panose="02020603050405020304" pitchFamily="18" charset="0"/>
              </a:rPr>
              <a:t>0.3%</a:t>
            </a:r>
            <a:r>
              <a:rPr lang="zh-CN" altLang="en-US" sz="2000" kern="100" dirty="0">
                <a:effectLst/>
                <a:latin typeface="+mn-ea"/>
                <a:cs typeface="Times New Roman" panose="02020603050405020304" pitchFamily="18" charset="0"/>
              </a:rPr>
              <a:t>的算法中用到的岭回归模型，训练集</a:t>
            </a:r>
            <a:r>
              <a:rPr lang="en-US" altLang="zh-CN" sz="2000" kern="100" dirty="0">
                <a:effectLst/>
                <a:latin typeface="+mn-ea"/>
                <a:cs typeface="Times New Roman" panose="02020603050405020304" pitchFamily="18" charset="0"/>
              </a:rPr>
              <a:t>RMSLE</a:t>
            </a:r>
            <a:r>
              <a:rPr lang="zh-CN" altLang="en-US" sz="2000" kern="100" dirty="0">
                <a:effectLst/>
                <a:latin typeface="+mn-ea"/>
                <a:cs typeface="Times New Roman" panose="02020603050405020304" pitchFamily="18" charset="0"/>
              </a:rPr>
              <a:t>也高于</a:t>
            </a:r>
            <a:r>
              <a:rPr lang="en-US" altLang="zh-CN" sz="2000" kern="100" dirty="0">
                <a:effectLst/>
                <a:latin typeface="+mn-ea"/>
                <a:cs typeface="Times New Roman" panose="02020603050405020304" pitchFamily="18" charset="0"/>
              </a:rPr>
              <a:t>0.11</a:t>
            </a:r>
            <a:r>
              <a:rPr lang="zh-CN" altLang="en-US" sz="2000" kern="100" dirty="0">
                <a:effectLst/>
                <a:latin typeface="+mn-ea"/>
                <a:cs typeface="Times New Roman" panose="02020603050405020304" pitchFamily="18" charset="0"/>
              </a:rPr>
              <a:t>。</a:t>
            </a:r>
          </a:p>
        </p:txBody>
      </p:sp>
    </p:spTree>
    <p:extLst>
      <p:ext uri="{BB962C8B-B14F-4D97-AF65-F5344CB8AC3E}">
        <p14:creationId xmlns:p14="http://schemas.microsoft.com/office/powerpoint/2010/main" val="4200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实验性能</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28</a:t>
            </a:fld>
            <a:endParaRPr lang="zh-CN" altLang="en-US"/>
          </a:p>
        </p:txBody>
      </p:sp>
      <p:sp>
        <p:nvSpPr>
          <p:cNvPr id="10" name="文本框 9">
            <a:extLst>
              <a:ext uri="{FF2B5EF4-FFF2-40B4-BE49-F238E27FC236}">
                <a16:creationId xmlns:a16="http://schemas.microsoft.com/office/drawing/2014/main" id="{059E585B-1720-4E72-B91F-39DC63FA4C7A}"/>
              </a:ext>
            </a:extLst>
          </p:cNvPr>
          <p:cNvSpPr txBox="1"/>
          <p:nvPr/>
        </p:nvSpPr>
        <p:spPr>
          <a:xfrm>
            <a:off x="1850702" y="1206908"/>
            <a:ext cx="7239851" cy="1323439"/>
          </a:xfrm>
          <a:prstGeom prst="rect">
            <a:avLst/>
          </a:prstGeom>
          <a:noFill/>
        </p:spPr>
        <p:txBody>
          <a:bodyPr wrap="square">
            <a:spAutoFit/>
          </a:bodyPr>
          <a:lstStyle/>
          <a:p>
            <a:pPr indent="266700" algn="just"/>
            <a:r>
              <a:rPr lang="zh-CN" altLang="en-US" sz="2000" kern="100" dirty="0">
                <a:latin typeface="+mn-ea"/>
                <a:cs typeface="Times New Roman" panose="02020603050405020304" pitchFamily="18" charset="0"/>
              </a:rPr>
              <a:t>    将</a:t>
            </a:r>
            <a:r>
              <a:rPr lang="zh-CN" altLang="en-US" sz="2000" kern="100" dirty="0">
                <a:effectLst/>
                <a:latin typeface="+mn-ea"/>
                <a:cs typeface="Times New Roman" panose="02020603050405020304" pitchFamily="18" charset="0"/>
              </a:rPr>
              <a:t>最终模型与</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特征法得到的结果进行比较。</a:t>
            </a:r>
          </a:p>
          <a:p>
            <a:pPr indent="266700" algn="just"/>
            <a:r>
              <a:rPr lang="zh-CN" altLang="en-US" sz="2000" kern="100" dirty="0">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当价格取对数时，最终模型得到的代价函数值为</a:t>
            </a:r>
            <a:r>
              <a:rPr lang="en-US" altLang="zh-CN" sz="2000" kern="100" dirty="0">
                <a:effectLst/>
                <a:latin typeface="+mn-ea"/>
                <a:cs typeface="Times New Roman" panose="02020603050405020304" pitchFamily="18" charset="0"/>
              </a:rPr>
              <a:t>0.00947231528367319</a:t>
            </a:r>
            <a:r>
              <a:rPr lang="zh-CN" altLang="en-US" sz="2000" kern="100" dirty="0">
                <a:effectLst/>
                <a:latin typeface="+mn-ea"/>
                <a:cs typeface="Times New Roman" panose="02020603050405020304" pitchFamily="18" charset="0"/>
              </a:rPr>
              <a:t>，而</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特征法得到的结果为</a:t>
            </a:r>
            <a:r>
              <a:rPr lang="en-US" altLang="zh-CN" sz="2000" kern="100" dirty="0">
                <a:effectLst/>
                <a:latin typeface="+mn-ea"/>
                <a:cs typeface="Times New Roman" panose="02020603050405020304" pitchFamily="18" charset="0"/>
              </a:rPr>
              <a:t>0.054310984946799125</a:t>
            </a:r>
            <a:r>
              <a:rPr lang="zh-CN" altLang="en-US" sz="2000" kern="100" dirty="0">
                <a:effectLst/>
                <a:latin typeface="+mn-ea"/>
                <a:cs typeface="Times New Roman" panose="02020603050405020304" pitchFamily="18" charset="0"/>
              </a:rPr>
              <a:t>，差距较大。</a:t>
            </a:r>
          </a:p>
        </p:txBody>
      </p:sp>
      <p:pic>
        <p:nvPicPr>
          <p:cNvPr id="6" name="图片 5">
            <a:extLst>
              <a:ext uri="{FF2B5EF4-FFF2-40B4-BE49-F238E27FC236}">
                <a16:creationId xmlns:a16="http://schemas.microsoft.com/office/drawing/2014/main" id="{65F49F08-B4F9-4BE9-94E8-EBEDCA0378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228" y="3209007"/>
            <a:ext cx="4978400" cy="3327400"/>
          </a:xfrm>
          <a:prstGeom prst="rect">
            <a:avLst/>
          </a:prstGeom>
          <a:noFill/>
          <a:ln>
            <a:noFill/>
          </a:ln>
        </p:spPr>
      </p:pic>
      <p:pic>
        <p:nvPicPr>
          <p:cNvPr id="7" name="图片 6">
            <a:extLst>
              <a:ext uri="{FF2B5EF4-FFF2-40B4-BE49-F238E27FC236}">
                <a16:creationId xmlns:a16="http://schemas.microsoft.com/office/drawing/2014/main" id="{6AA0CCF1-C4A9-49F4-85E9-2D6EA93C73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91263" y="3209007"/>
            <a:ext cx="4763014" cy="3282497"/>
          </a:xfrm>
          <a:prstGeom prst="rect">
            <a:avLst/>
          </a:prstGeom>
          <a:noFill/>
          <a:ln>
            <a:noFill/>
          </a:ln>
        </p:spPr>
      </p:pic>
      <p:sp>
        <p:nvSpPr>
          <p:cNvPr id="9" name="文本框 8">
            <a:extLst>
              <a:ext uri="{FF2B5EF4-FFF2-40B4-BE49-F238E27FC236}">
                <a16:creationId xmlns:a16="http://schemas.microsoft.com/office/drawing/2014/main" id="{BE8CDD62-36DD-490F-8E2B-10A6EAFAE1BB}"/>
              </a:ext>
            </a:extLst>
          </p:cNvPr>
          <p:cNvSpPr txBox="1"/>
          <p:nvPr/>
        </p:nvSpPr>
        <p:spPr>
          <a:xfrm>
            <a:off x="5686652" y="3717826"/>
            <a:ext cx="1060595" cy="1938992"/>
          </a:xfrm>
          <a:prstGeom prst="rect">
            <a:avLst/>
          </a:prstGeom>
          <a:noFill/>
        </p:spPr>
        <p:txBody>
          <a:bodyPr wrap="square">
            <a:spAutoFit/>
          </a:bodyPr>
          <a:lstStyle/>
          <a:p>
            <a:r>
              <a:rPr lang="zh-CN" altLang="en-US" sz="2000" kern="100" dirty="0">
                <a:effectLst/>
                <a:latin typeface="+mn-ea"/>
                <a:cs typeface="Times New Roman" panose="02020603050405020304" pitchFamily="18" charset="0"/>
              </a:rPr>
              <a:t>左图为</a:t>
            </a:r>
            <a:r>
              <a:rPr lang="en-US" altLang="zh-CN" sz="2000" kern="100" dirty="0">
                <a:effectLst/>
                <a:latin typeface="+mn-ea"/>
                <a:cs typeface="Times New Roman" panose="02020603050405020304" pitchFamily="18" charset="0"/>
              </a:rPr>
              <a:t>4</a:t>
            </a:r>
            <a:r>
              <a:rPr lang="zh-CN" altLang="en-US" sz="2000" kern="100" dirty="0">
                <a:effectLst/>
                <a:latin typeface="+mn-ea"/>
                <a:cs typeface="Times New Roman" panose="02020603050405020304" pitchFamily="18" charset="0"/>
              </a:rPr>
              <a:t>特征法结果，右图为最终模型结果</a:t>
            </a:r>
            <a:endParaRPr lang="zh-CN" altLang="en-US" sz="2000" dirty="0"/>
          </a:p>
        </p:txBody>
      </p:sp>
    </p:spTree>
    <p:extLst>
      <p:ext uri="{BB962C8B-B14F-4D97-AF65-F5344CB8AC3E}">
        <p14:creationId xmlns:p14="http://schemas.microsoft.com/office/powerpoint/2010/main" val="29856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总结</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29</a:t>
            </a:fld>
            <a:endParaRPr lang="zh-CN" altLang="en-US"/>
          </a:p>
        </p:txBody>
      </p:sp>
      <p:sp>
        <p:nvSpPr>
          <p:cNvPr id="10" name="文本框 9">
            <a:extLst>
              <a:ext uri="{FF2B5EF4-FFF2-40B4-BE49-F238E27FC236}">
                <a16:creationId xmlns:a16="http://schemas.microsoft.com/office/drawing/2014/main" id="{059E585B-1720-4E72-B91F-39DC63FA4C7A}"/>
              </a:ext>
            </a:extLst>
          </p:cNvPr>
          <p:cNvSpPr txBox="1"/>
          <p:nvPr/>
        </p:nvSpPr>
        <p:spPr>
          <a:xfrm>
            <a:off x="1778695" y="1197546"/>
            <a:ext cx="7239851" cy="1631216"/>
          </a:xfrm>
          <a:prstGeom prst="rect">
            <a:avLst/>
          </a:prstGeom>
          <a:noFill/>
        </p:spPr>
        <p:txBody>
          <a:bodyPr wrap="square">
            <a:spAutoFit/>
          </a:bodyPr>
          <a:lstStyle/>
          <a:p>
            <a:pPr indent="266700" algn="just"/>
            <a:r>
              <a:rPr lang="en-US" altLang="zh-CN" sz="2000" kern="100" dirty="0">
                <a:effectLst/>
                <a:latin typeface="+mn-ea"/>
                <a:cs typeface="宋体" panose="02010600030101010101" pitchFamily="2" charset="-122"/>
              </a:rPr>
              <a:t>    </a:t>
            </a:r>
            <a:r>
              <a:rPr lang="zh-CN" altLang="zh-CN" sz="2000" kern="100" dirty="0">
                <a:effectLst/>
                <a:latin typeface="+mn-ea"/>
                <a:cs typeface="宋体" panose="02010600030101010101" pitchFamily="2" charset="-122"/>
              </a:rPr>
              <a:t>总结来说，我们使用较少的特征数量、较少的调参次数、较少的执行次数，通过反复迭代算法、迭代特征，达成了可以接受的算法效率。我们以团队合作的形式，实践了比较完整的机器学习项目流程，总结出一系列经验（上文已给出），还手写了</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折交叉验证等算法。</a:t>
            </a:r>
            <a:endParaRPr lang="en-US" altLang="zh-CN" sz="2000" kern="100" dirty="0">
              <a:effectLst/>
              <a:latin typeface="+mn-ea"/>
              <a:cs typeface="宋体" panose="02010600030101010101" pitchFamily="2" charset="-122"/>
            </a:endParaRPr>
          </a:p>
        </p:txBody>
      </p:sp>
      <p:sp>
        <p:nvSpPr>
          <p:cNvPr id="7" name="文本框 6">
            <a:extLst>
              <a:ext uri="{FF2B5EF4-FFF2-40B4-BE49-F238E27FC236}">
                <a16:creationId xmlns:a16="http://schemas.microsoft.com/office/drawing/2014/main" id="{8DB9CD09-AB05-4F26-BD1B-80E992AC808C}"/>
              </a:ext>
            </a:extLst>
          </p:cNvPr>
          <p:cNvSpPr txBox="1"/>
          <p:nvPr/>
        </p:nvSpPr>
        <p:spPr>
          <a:xfrm>
            <a:off x="1778695" y="3213770"/>
            <a:ext cx="7239850" cy="1323439"/>
          </a:xfrm>
          <a:prstGeom prst="rect">
            <a:avLst/>
          </a:prstGeom>
          <a:noFill/>
        </p:spPr>
        <p:txBody>
          <a:bodyPr wrap="square">
            <a:spAutoFit/>
          </a:bodyPr>
          <a:lstStyle/>
          <a:p>
            <a:r>
              <a:rPr lang="zh-CN" altLang="en-US" sz="2000" kern="100" dirty="0">
                <a:effectLst/>
                <a:latin typeface="+mn-ea"/>
                <a:cs typeface="Times New Roman" panose="02020603050405020304" pitchFamily="18" charset="0"/>
              </a:rPr>
              <a:t>       实验也留下了不少遗憾，一些问题我们暂时没有能力、时间探究到底，比如到底怎样提取特征会更好、如何简单地解决数据溢出问题、</a:t>
            </a:r>
            <a:r>
              <a:rPr lang="en-US" altLang="zh-CN" sz="2000" kern="100" dirty="0">
                <a:effectLst/>
                <a:latin typeface="+mn-ea"/>
                <a:cs typeface="Times New Roman" panose="02020603050405020304" pitchFamily="18" charset="0"/>
              </a:rPr>
              <a:t>opt</a:t>
            </a:r>
            <a:r>
              <a:rPr lang="zh-CN" altLang="en-US" sz="2000" kern="100" dirty="0">
                <a:effectLst/>
                <a:latin typeface="+mn-ea"/>
                <a:cs typeface="Times New Roman" panose="02020603050405020304" pitchFamily="18" charset="0"/>
              </a:rPr>
              <a:t>函数是否有更好的使用方法、</a:t>
            </a:r>
            <a:r>
              <a:rPr lang="en-US" altLang="zh-CN" sz="2000" kern="100" dirty="0">
                <a:effectLst/>
                <a:latin typeface="+mn-ea"/>
                <a:cs typeface="Times New Roman" panose="02020603050405020304" pitchFamily="18" charset="0"/>
              </a:rPr>
              <a:t>opt</a:t>
            </a:r>
            <a:r>
              <a:rPr lang="zh-CN" altLang="en-US" sz="2000" kern="100" dirty="0">
                <a:effectLst/>
                <a:latin typeface="+mn-ea"/>
                <a:cs typeface="Times New Roman" panose="02020603050405020304" pitchFamily="18" charset="0"/>
              </a:rPr>
              <a:t>函数的具体原理是怎样的，等等。</a:t>
            </a:r>
            <a:endParaRPr lang="zh-CN" altLang="en-US" sz="2000" dirty="0"/>
          </a:p>
        </p:txBody>
      </p:sp>
    </p:spTree>
    <p:extLst>
      <p:ext uri="{BB962C8B-B14F-4D97-AF65-F5344CB8AC3E}">
        <p14:creationId xmlns:p14="http://schemas.microsoft.com/office/powerpoint/2010/main" val="42127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1630632" y="1557586"/>
            <a:ext cx="9222007" cy="4104456"/>
          </a:xfrm>
          <a:prstGeom prst="rect">
            <a:avLst/>
          </a:prstGeom>
          <a:solidFill>
            <a:srgbClr val="FFFFFF">
              <a:alpha val="58038"/>
            </a:srgbClr>
          </a:solidFill>
          <a:ln w="25400">
            <a:solidFill>
              <a:srgbClr val="123C55"/>
            </a:solidFill>
            <a:miter lim="800000"/>
          </a:ln>
        </p:spPr>
        <p:txBody>
          <a:bodyPr/>
          <a:lstStyle/>
          <a:p>
            <a:endParaRPr lang="zh-CN" altLang="en-US">
              <a:solidFill>
                <a:srgbClr val="000000"/>
              </a:solidFill>
              <a:cs typeface="+mn-ea"/>
              <a:sym typeface="+mn-lt"/>
            </a:endParaRPr>
          </a:p>
        </p:txBody>
      </p:sp>
      <p:sp>
        <p:nvSpPr>
          <p:cNvPr id="65" name="矩形 17"/>
          <p:cNvSpPr>
            <a:spLocks noChangeArrowheads="1"/>
          </p:cNvSpPr>
          <p:nvPr/>
        </p:nvSpPr>
        <p:spPr bwMode="auto">
          <a:xfrm>
            <a:off x="1629696" y="621482"/>
            <a:ext cx="2198141" cy="961247"/>
          </a:xfrm>
          <a:prstGeom prst="rect">
            <a:avLst/>
          </a:prstGeom>
          <a:solidFill>
            <a:srgbClr val="123C55"/>
          </a:solidFill>
          <a:ln>
            <a:noFill/>
          </a:ln>
        </p:spPr>
        <p:txBody>
          <a:bodyPr/>
          <a:lstStyle/>
          <a:p>
            <a:endParaRPr lang="zh-CN" altLang="en-US" sz="2000" b="1">
              <a:cs typeface="+mn-ea"/>
              <a:sym typeface="+mn-lt"/>
            </a:endParaRPr>
          </a:p>
        </p:txBody>
      </p:sp>
      <p:sp>
        <p:nvSpPr>
          <p:cNvPr id="66" name="TextBox 18"/>
          <p:cNvSpPr>
            <a:spLocks noChangeArrowheads="1"/>
          </p:cNvSpPr>
          <p:nvPr/>
        </p:nvSpPr>
        <p:spPr bwMode="auto">
          <a:xfrm>
            <a:off x="1685290" y="693490"/>
            <a:ext cx="20869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chemeClr val="bg1"/>
                </a:solidFill>
                <a:cs typeface="+mn-ea"/>
                <a:sym typeface="+mn-lt"/>
              </a:rPr>
              <a:t>摘要</a:t>
            </a:r>
          </a:p>
        </p:txBody>
      </p:sp>
      <p:sp>
        <p:nvSpPr>
          <p:cNvPr id="15" name="文本框 1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7" name="文本框 6">
            <a:extLst>
              <a:ext uri="{FF2B5EF4-FFF2-40B4-BE49-F238E27FC236}">
                <a16:creationId xmlns:a16="http://schemas.microsoft.com/office/drawing/2014/main" id="{AB273797-EC2A-47A4-AB5C-CD51D988E15F}"/>
              </a:ext>
            </a:extLst>
          </p:cNvPr>
          <p:cNvSpPr txBox="1"/>
          <p:nvPr/>
        </p:nvSpPr>
        <p:spPr>
          <a:xfrm>
            <a:off x="1810651" y="1845618"/>
            <a:ext cx="8861967" cy="3587174"/>
          </a:xfrm>
          <a:prstGeom prst="rect">
            <a:avLst/>
          </a:prstGeom>
          <a:noFill/>
        </p:spPr>
        <p:txBody>
          <a:bodyPr wrap="square">
            <a:spAutoFit/>
          </a:bodyPr>
          <a:lstStyle/>
          <a:p>
            <a:pPr indent="304800" algn="just"/>
            <a:r>
              <a:rPr lang="en-US" altLang="zh-CN" sz="2000" kern="100" dirty="0">
                <a:effectLst/>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effectLst/>
                <a:latin typeface="+mn-ea"/>
                <a:cs typeface="宋体" panose="02010600030101010101" pitchFamily="2" charset="-122"/>
              </a:rPr>
              <a:t>我们将</a:t>
            </a:r>
            <a:r>
              <a:rPr lang="zh-CN" altLang="en-US" sz="2000" kern="100" dirty="0">
                <a:effectLst/>
                <a:latin typeface="+mn-ea"/>
                <a:cs typeface="宋体" panose="02010600030101010101" pitchFamily="2" charset="-122"/>
              </a:rPr>
              <a:t>介绍</a:t>
            </a:r>
            <a:r>
              <a:rPr lang="zh-CN" altLang="zh-CN" sz="2000" kern="100" dirty="0">
                <a:effectLst/>
                <a:latin typeface="+mn-ea"/>
                <a:cs typeface="宋体" panose="02010600030101010101" pitchFamily="2" charset="-122"/>
              </a:rPr>
              <a:t>通过岭回归的方法完成预测房价模型</a:t>
            </a:r>
            <a:r>
              <a:rPr lang="zh-CN" altLang="en-US" sz="2000" kern="100" dirty="0">
                <a:effectLst/>
                <a:latin typeface="+mn-ea"/>
                <a:cs typeface="宋体" panose="02010600030101010101" pitchFamily="2" charset="-122"/>
              </a:rPr>
              <a:t>的项目</a:t>
            </a:r>
            <a:r>
              <a:rPr lang="zh-CN" altLang="zh-CN" sz="2000" kern="100" dirty="0">
                <a:effectLst/>
                <a:latin typeface="+mn-ea"/>
                <a:cs typeface="宋体" panose="02010600030101010101" pitchFamily="2" charset="-122"/>
              </a:rPr>
              <a:t>。我们在数据清洗与特征重建过程中使用了缺失值补充、特征选择、数值型数据数值填充、</a:t>
            </a:r>
            <a:r>
              <a:rPr lang="en-US" altLang="zh-CN" sz="2000" kern="100" dirty="0">
                <a:effectLst/>
                <a:latin typeface="+mn-ea"/>
                <a:cs typeface="宋体" panose="02010600030101010101" pitchFamily="2" charset="-122"/>
              </a:rPr>
              <a:t>one-hot</a:t>
            </a:r>
            <a:r>
              <a:rPr lang="zh-CN" altLang="zh-CN" sz="2000" kern="100" dirty="0">
                <a:effectLst/>
                <a:latin typeface="+mn-ea"/>
                <a:cs typeface="宋体" panose="02010600030101010101" pitchFamily="2" charset="-122"/>
              </a:rPr>
              <a:t>编码填充非数值型数据、特征缩放、标准化等手段满足正则化线性回归的数据要求，包括线性、独立性、正态性、自变量间不存在多重共线、因变量为连续变量。由于数据集规模小，我们将所有数据作为验证集，使用</a:t>
            </a:r>
            <a:r>
              <a:rPr lang="en-US" altLang="zh-CN" sz="2000" kern="100" dirty="0">
                <a:effectLst/>
                <a:latin typeface="+mn-ea"/>
                <a:cs typeface="宋体" panose="02010600030101010101" pitchFamily="2" charset="-122"/>
              </a:rPr>
              <a:t>1</a:t>
            </a:r>
            <a:r>
              <a:rPr lang="zh-CN" altLang="zh-CN" sz="2000" kern="100" dirty="0">
                <a:effectLst/>
                <a:latin typeface="+mn-ea"/>
                <a:cs typeface="宋体" panose="02010600030101010101" pitchFamily="2" charset="-122"/>
              </a:rPr>
              <a:t>次</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折交叉验证的方法完成模型构建、参数调整、模型评估，最后用所有数据训练模型将模型对</a:t>
            </a:r>
            <a:r>
              <a:rPr lang="en-US" altLang="zh-CN" sz="2000" kern="100" dirty="0">
                <a:effectLst/>
                <a:latin typeface="+mn-ea"/>
                <a:cs typeface="宋体" panose="02010600030101010101" pitchFamily="2" charset="-122"/>
              </a:rPr>
              <a:t>test</a:t>
            </a:r>
            <a:r>
              <a:rPr lang="zh-CN" altLang="zh-CN" sz="2000" kern="100" dirty="0">
                <a:effectLst/>
                <a:latin typeface="+mn-ea"/>
                <a:cs typeface="宋体" panose="02010600030101010101" pitchFamily="2" charset="-122"/>
              </a:rPr>
              <a:t>文件数据所预测的结果输出到文件。我们通过查阅资料与尝试总结出一套完整的调参流程，尝试使用</a:t>
            </a:r>
            <a:r>
              <a:rPr lang="en-US" altLang="zh-CN" sz="2000" kern="100" dirty="0" err="1">
                <a:effectLst/>
                <a:latin typeface="+mn-ea"/>
                <a:cs typeface="宋体" panose="02010600030101010101" pitchFamily="2" charset="-122"/>
              </a:rPr>
              <a:t>opt.fmin_tnc</a:t>
            </a:r>
            <a:r>
              <a:rPr lang="zh-CN" altLang="zh-CN" sz="2000" kern="100" dirty="0">
                <a:effectLst/>
                <a:latin typeface="+mn-ea"/>
                <a:cs typeface="宋体" panose="02010600030101010101" pitchFamily="2" charset="-122"/>
              </a:rPr>
              <a:t>优化器并吸取经验，为了模型需要反复进行特征重建，建立多个模型，输出</a:t>
            </a:r>
            <a:r>
              <a:rPr lang="en-US" altLang="zh-CN" sz="2000" kern="100" dirty="0">
                <a:effectLst/>
                <a:latin typeface="+mn-ea"/>
                <a:cs typeface="宋体" panose="02010600030101010101" pitchFamily="2" charset="-122"/>
              </a:rPr>
              <a:t>1</a:t>
            </a:r>
            <a:r>
              <a:rPr lang="zh-CN" altLang="zh-CN" sz="2000" kern="100" dirty="0">
                <a:effectLst/>
                <a:latin typeface="+mn-ea"/>
                <a:cs typeface="宋体" panose="02010600030101010101" pitchFamily="2" charset="-122"/>
              </a:rPr>
              <a:t>次</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折交叉验证得出的模型均方根对数误差（</a:t>
            </a:r>
            <a:r>
              <a:rPr lang="en-US" altLang="zh-CN" sz="2000" kern="100" dirty="0">
                <a:effectLst/>
                <a:latin typeface="+mn-ea"/>
                <a:cs typeface="宋体" panose="02010600030101010101" pitchFamily="2" charset="-122"/>
              </a:rPr>
              <a:t>RMSLE</a:t>
            </a:r>
            <a:r>
              <a:rPr lang="zh-CN" altLang="zh-CN" sz="2000" kern="100" dirty="0">
                <a:effectLst/>
                <a:latin typeface="+mn-ea"/>
                <a:cs typeface="宋体" panose="02010600030101010101" pitchFamily="2" charset="-122"/>
              </a:rPr>
              <a:t>）、均方误差（</a:t>
            </a:r>
            <a:r>
              <a:rPr lang="en-US" altLang="zh-CN" sz="2000" kern="100" dirty="0">
                <a:effectLst/>
                <a:latin typeface="+mn-ea"/>
                <a:cs typeface="宋体" panose="02010600030101010101" pitchFamily="2" charset="-122"/>
              </a:rPr>
              <a:t>MSE</a:t>
            </a:r>
            <a:r>
              <a:rPr lang="zh-CN" altLang="zh-CN" sz="2000" kern="100" dirty="0">
                <a:effectLst/>
                <a:latin typeface="+mn-ea"/>
                <a:cs typeface="宋体" panose="02010600030101010101" pitchFamily="2" charset="-122"/>
              </a:rPr>
              <a:t>）性能的平均结果并进行模型性能比较与可视化。</a:t>
            </a:r>
            <a:endParaRPr lang="zh-CN" altLang="zh-CN" sz="2000" kern="100" dirty="0">
              <a:effectLst/>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参考文献</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30</a:t>
            </a:fld>
            <a:endParaRPr lang="zh-CN" altLang="en-US"/>
          </a:p>
        </p:txBody>
      </p:sp>
      <p:sp>
        <p:nvSpPr>
          <p:cNvPr id="7" name="文本框 6">
            <a:extLst>
              <a:ext uri="{FF2B5EF4-FFF2-40B4-BE49-F238E27FC236}">
                <a16:creationId xmlns:a16="http://schemas.microsoft.com/office/drawing/2014/main" id="{8DB9CD09-AB05-4F26-BD1B-80E992AC808C}"/>
              </a:ext>
            </a:extLst>
          </p:cNvPr>
          <p:cNvSpPr txBox="1"/>
          <p:nvPr/>
        </p:nvSpPr>
        <p:spPr>
          <a:xfrm>
            <a:off x="2066727" y="1485578"/>
            <a:ext cx="7239850" cy="4093428"/>
          </a:xfrm>
          <a:prstGeom prst="rect">
            <a:avLst/>
          </a:prstGeom>
          <a:noFill/>
        </p:spPr>
        <p:txBody>
          <a:bodyPr wrap="square">
            <a:spAutoFit/>
          </a:bodyPr>
          <a:lstStyle/>
          <a:p>
            <a:r>
              <a:rPr lang="zh-CN" altLang="en-US" sz="2000" kern="100" dirty="0">
                <a:effectLst/>
                <a:latin typeface="+mn-ea"/>
                <a:cs typeface="Times New Roman" panose="02020603050405020304" pitchFamily="18" charset="0"/>
              </a:rPr>
              <a:t>        数据清洗部分，我们部分参考了</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共享文档</a:t>
            </a:r>
            <a:r>
              <a:rPr lang="en-US" altLang="zh-CN" sz="2000" i="1" kern="100" dirty="0">
                <a:effectLst/>
                <a:latin typeface="+mn-ea"/>
                <a:cs typeface="Times New Roman" panose="02020603050405020304" pitchFamily="18" charset="0"/>
              </a:rPr>
              <a:t>Stacked Regressions to predict House Prices</a:t>
            </a:r>
            <a:r>
              <a:rPr lang="zh-CN" altLang="en-US" sz="2000" kern="100" dirty="0">
                <a:effectLst/>
                <a:latin typeface="+mn-ea"/>
                <a:cs typeface="Times New Roman" panose="02020603050405020304" pitchFamily="18" charset="0"/>
              </a:rPr>
              <a:t>等。模型实现时，我们部分参考了助教上的第</a:t>
            </a:r>
            <a:r>
              <a:rPr lang="en-US" altLang="zh-CN" sz="2000" kern="100" dirty="0">
                <a:effectLst/>
                <a:latin typeface="+mn-ea"/>
                <a:cs typeface="Times New Roman" panose="02020603050405020304" pitchFamily="18" charset="0"/>
              </a:rPr>
              <a:t>1</a:t>
            </a:r>
            <a:r>
              <a:rPr lang="zh-CN" altLang="en-US" sz="2000" kern="100" dirty="0">
                <a:effectLst/>
                <a:latin typeface="+mn-ea"/>
                <a:cs typeface="Times New Roman" panose="02020603050405020304" pitchFamily="18" charset="0"/>
              </a:rPr>
              <a:t>节课给的</a:t>
            </a:r>
            <a:r>
              <a:rPr lang="en-US" altLang="zh-CN" sz="2000" kern="100" dirty="0">
                <a:effectLst/>
                <a:latin typeface="+mn-ea"/>
                <a:cs typeface="Times New Roman" panose="02020603050405020304" pitchFamily="18" charset="0"/>
              </a:rPr>
              <a:t>study</a:t>
            </a:r>
            <a:r>
              <a:rPr lang="zh-CN" altLang="en-US" sz="2000" kern="100" dirty="0">
                <a:effectLst/>
                <a:latin typeface="+mn-ea"/>
                <a:cs typeface="Times New Roman" panose="02020603050405020304" pitchFamily="18" charset="0"/>
              </a:rPr>
              <a:t>文件。我们还查阅了大量网上的资料，许多网址已不可考。吴恩达课程第</a:t>
            </a:r>
            <a:r>
              <a:rPr lang="en-US" altLang="zh-CN" sz="2000" kern="100" dirty="0">
                <a:effectLst/>
                <a:latin typeface="+mn-ea"/>
                <a:cs typeface="Times New Roman" panose="02020603050405020304" pitchFamily="18" charset="0"/>
              </a:rPr>
              <a:t>6</a:t>
            </a:r>
            <a:r>
              <a:rPr lang="zh-CN" altLang="en-US" sz="2000" kern="100" dirty="0">
                <a:effectLst/>
                <a:latin typeface="+mn-ea"/>
                <a:cs typeface="Times New Roman" panose="02020603050405020304" pitchFamily="18" charset="0"/>
              </a:rPr>
              <a:t>周的内容也给我们启发。</a:t>
            </a:r>
          </a:p>
          <a:p>
            <a:endParaRPr lang="zh-CN" altLang="en-US" sz="2000" kern="100" dirty="0">
              <a:effectLst/>
              <a:latin typeface="+mn-ea"/>
              <a:cs typeface="Times New Roman" panose="02020603050405020304" pitchFamily="18" charset="0"/>
            </a:endParaRPr>
          </a:p>
          <a:p>
            <a:r>
              <a:rPr lang="zh-CN" altLang="en-US" sz="2000" kern="100" dirty="0">
                <a:effectLst/>
                <a:latin typeface="+mn-ea"/>
                <a:cs typeface="Times New Roman" panose="02020603050405020304" pitchFamily="18" charset="0"/>
              </a:rPr>
              <a:t>        另外，还有以下</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共享文档可能给了我们一些启发，包括（排名不分先后和参考顺序）：</a:t>
            </a:r>
          </a:p>
          <a:p>
            <a:r>
              <a:rPr lang="en-US" altLang="zh-CN" sz="2000" i="1" kern="100" dirty="0">
                <a:effectLst/>
                <a:latin typeface="+mn-ea"/>
                <a:cs typeface="Times New Roman" panose="02020603050405020304" pitchFamily="18" charset="0"/>
              </a:rPr>
              <a:t>comprehensive data exploration with python</a:t>
            </a:r>
          </a:p>
          <a:p>
            <a:r>
              <a:rPr lang="en-US" altLang="zh-CN" sz="2000" i="1" kern="100" dirty="0">
                <a:effectLst/>
                <a:latin typeface="+mn-ea"/>
                <a:cs typeface="Times New Roman" panose="02020603050405020304" pitchFamily="18" charset="0"/>
              </a:rPr>
              <a:t>house prices lasso </a:t>
            </a:r>
            <a:r>
              <a:rPr lang="en-US" altLang="zh-CN" sz="2000" i="1" kern="100" dirty="0" err="1">
                <a:effectLst/>
                <a:latin typeface="+mn-ea"/>
                <a:cs typeface="Times New Roman" panose="02020603050405020304" pitchFamily="18" charset="0"/>
              </a:rPr>
              <a:t>xgboost</a:t>
            </a:r>
            <a:r>
              <a:rPr lang="en-US" altLang="zh-CN" sz="2000" i="1" kern="100" dirty="0">
                <a:effectLst/>
                <a:latin typeface="+mn-ea"/>
                <a:cs typeface="Times New Roman" panose="02020603050405020304" pitchFamily="18" charset="0"/>
              </a:rPr>
              <a:t> and a detailed </a:t>
            </a:r>
            <a:r>
              <a:rPr lang="en-US" altLang="zh-CN" sz="2000" i="1" kern="100" dirty="0" err="1">
                <a:effectLst/>
                <a:latin typeface="+mn-ea"/>
                <a:cs typeface="Times New Roman" panose="02020603050405020304" pitchFamily="18" charset="0"/>
              </a:rPr>
              <a:t>eda</a:t>
            </a:r>
            <a:endParaRPr lang="en-US" altLang="zh-CN" sz="2000" i="1" kern="100" dirty="0">
              <a:effectLst/>
              <a:latin typeface="+mn-ea"/>
              <a:cs typeface="Times New Roman" panose="02020603050405020304" pitchFamily="18" charset="0"/>
            </a:endParaRPr>
          </a:p>
          <a:p>
            <a:r>
              <a:rPr lang="en-US" altLang="zh-CN" sz="2000" i="1" kern="100" dirty="0">
                <a:effectLst/>
                <a:latin typeface="+mn-ea"/>
                <a:cs typeface="Times New Roman" panose="02020603050405020304" pitchFamily="18" charset="0"/>
              </a:rPr>
              <a:t>how I made top 0.3% on a Kaggle competition</a:t>
            </a:r>
          </a:p>
          <a:p>
            <a:r>
              <a:rPr lang="en-US" altLang="zh-CN" sz="2000" i="1" kern="100" dirty="0">
                <a:effectLst/>
                <a:latin typeface="+mn-ea"/>
                <a:cs typeface="Times New Roman" panose="02020603050405020304" pitchFamily="18" charset="0"/>
              </a:rPr>
              <a:t>regularized linear models</a:t>
            </a:r>
          </a:p>
          <a:p>
            <a:r>
              <a:rPr lang="en-US" altLang="zh-CN" sz="2000" i="1" kern="100" dirty="0">
                <a:effectLst/>
                <a:latin typeface="+mn-ea"/>
                <a:cs typeface="Times New Roman" panose="02020603050405020304" pitchFamily="18" charset="0"/>
              </a:rPr>
              <a:t>stacked regressions top 4% on leaderboard</a:t>
            </a:r>
          </a:p>
        </p:txBody>
      </p:sp>
    </p:spTree>
    <p:extLst>
      <p:ext uri="{BB962C8B-B14F-4D97-AF65-F5344CB8AC3E}">
        <p14:creationId xmlns:p14="http://schemas.microsoft.com/office/powerpoint/2010/main" val="403451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3" name="文本占位符 2"/>
          <p:cNvSpPr>
            <a:spLocks noGrp="1"/>
          </p:cNvSpPr>
          <p:nvPr>
            <p:ph type="body" sz="quarter" idx="10"/>
          </p:nvPr>
        </p:nvSpPr>
        <p:spPr/>
        <p:txBody>
          <a:bodyPr/>
          <a:lstStyle/>
          <a:p>
            <a:r>
              <a:rPr lang="en-US" altLang="zh-CN" dirty="0">
                <a:cs typeface="+mn-ea"/>
                <a:sym typeface="+mn-lt"/>
              </a:rPr>
              <a:t>02</a:t>
            </a:r>
            <a:endParaRPr lang="zh-CN" altLang="en-US" dirty="0">
              <a:cs typeface="+mn-ea"/>
              <a:sym typeface="+mn-lt"/>
            </a:endParaRPr>
          </a:p>
        </p:txBody>
      </p:sp>
      <p:sp>
        <p:nvSpPr>
          <p:cNvPr id="6" name="文本占位符 5"/>
          <p:cNvSpPr>
            <a:spLocks noGrp="1"/>
          </p:cNvSpPr>
          <p:nvPr>
            <p:ph type="body" sz="quarter" idx="11"/>
          </p:nvPr>
        </p:nvSpPr>
        <p:spPr/>
        <p:txBody>
          <a:bodyPr/>
          <a:lstStyle/>
          <a:p>
            <a:r>
              <a:rPr lang="zh-CN" altLang="en-US" sz="3600" kern="100" dirty="0">
                <a:effectLst/>
                <a:ea typeface="宋体" panose="02010600030101010101" pitchFamily="2" charset="-122"/>
                <a:cs typeface="宋体" panose="02010600030101010101" pitchFamily="2" charset="-122"/>
              </a:rPr>
              <a:t>项目</a:t>
            </a:r>
            <a:r>
              <a:rPr lang="zh-CN" altLang="en-US" sz="3600" kern="100">
                <a:effectLst/>
                <a:ea typeface="宋体" panose="02010600030101010101" pitchFamily="2" charset="-122"/>
                <a:cs typeface="宋体" panose="02010600030101010101" pitchFamily="2" charset="-122"/>
              </a:rPr>
              <a:t>二：中文手写数字识别</a:t>
            </a:r>
            <a:endParaRPr lang="zh-CN" altLang="en-US" sz="3600" dirty="0">
              <a:cs typeface="+mn-ea"/>
              <a:sym typeface="+mn-lt"/>
            </a:endParaRPr>
          </a:p>
        </p:txBody>
      </p:sp>
    </p:spTree>
    <p:extLst>
      <p:ext uri="{BB962C8B-B14F-4D97-AF65-F5344CB8AC3E}">
        <p14:creationId xmlns:p14="http://schemas.microsoft.com/office/powerpoint/2010/main" val="4142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1595747" y="1903716"/>
            <a:ext cx="9222007" cy="2880320"/>
          </a:xfrm>
          <a:prstGeom prst="rect">
            <a:avLst/>
          </a:prstGeom>
          <a:solidFill>
            <a:srgbClr val="FFFFFF">
              <a:alpha val="58038"/>
            </a:srgbClr>
          </a:solidFill>
          <a:ln w="25400">
            <a:solidFill>
              <a:srgbClr val="123C55"/>
            </a:solidFill>
            <a:miter lim="800000"/>
          </a:ln>
        </p:spPr>
        <p:txBody>
          <a:bodyPr/>
          <a:lstStyle/>
          <a:p>
            <a:endParaRPr lang="zh-CN" altLang="en-US">
              <a:solidFill>
                <a:srgbClr val="000000"/>
              </a:solidFill>
              <a:cs typeface="+mn-ea"/>
              <a:sym typeface="+mn-lt"/>
            </a:endParaRPr>
          </a:p>
        </p:txBody>
      </p:sp>
      <p:sp>
        <p:nvSpPr>
          <p:cNvPr id="65" name="矩形 17"/>
          <p:cNvSpPr>
            <a:spLocks noChangeArrowheads="1"/>
          </p:cNvSpPr>
          <p:nvPr/>
        </p:nvSpPr>
        <p:spPr bwMode="auto">
          <a:xfrm>
            <a:off x="1595113" y="942469"/>
            <a:ext cx="2198141" cy="961247"/>
          </a:xfrm>
          <a:prstGeom prst="rect">
            <a:avLst/>
          </a:prstGeom>
          <a:solidFill>
            <a:srgbClr val="123C55"/>
          </a:solidFill>
          <a:ln>
            <a:noFill/>
          </a:ln>
        </p:spPr>
        <p:txBody>
          <a:bodyPr/>
          <a:lstStyle/>
          <a:p>
            <a:endParaRPr lang="zh-CN" altLang="en-US" sz="2000" b="1" dirty="0">
              <a:cs typeface="+mn-ea"/>
              <a:sym typeface="+mn-lt"/>
            </a:endParaRPr>
          </a:p>
        </p:txBody>
      </p:sp>
      <p:sp>
        <p:nvSpPr>
          <p:cNvPr id="66" name="TextBox 18"/>
          <p:cNvSpPr>
            <a:spLocks noChangeArrowheads="1"/>
          </p:cNvSpPr>
          <p:nvPr/>
        </p:nvSpPr>
        <p:spPr bwMode="auto">
          <a:xfrm>
            <a:off x="1650707" y="1007593"/>
            <a:ext cx="20869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chemeClr val="bg1"/>
                </a:solidFill>
                <a:cs typeface="+mn-ea"/>
                <a:sym typeface="+mn-lt"/>
              </a:rPr>
              <a:t>摘要</a:t>
            </a:r>
          </a:p>
        </p:txBody>
      </p:sp>
      <p:sp>
        <p:nvSpPr>
          <p:cNvPr id="15" name="文本框 1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7" name="文本框 6">
            <a:extLst>
              <a:ext uri="{FF2B5EF4-FFF2-40B4-BE49-F238E27FC236}">
                <a16:creationId xmlns:a16="http://schemas.microsoft.com/office/drawing/2014/main" id="{AB273797-EC2A-47A4-AB5C-CD51D988E15F}"/>
              </a:ext>
            </a:extLst>
          </p:cNvPr>
          <p:cNvSpPr txBox="1"/>
          <p:nvPr/>
        </p:nvSpPr>
        <p:spPr>
          <a:xfrm>
            <a:off x="2154713" y="2427461"/>
            <a:ext cx="7888924" cy="1631216"/>
          </a:xfrm>
          <a:prstGeom prst="rect">
            <a:avLst/>
          </a:prstGeom>
          <a:noFill/>
        </p:spPr>
        <p:txBody>
          <a:bodyPr wrap="square">
            <a:spAutoFit/>
          </a:bodyPr>
          <a:lstStyle/>
          <a:p>
            <a:pPr indent="304800" algn="just"/>
            <a:r>
              <a:rPr lang="en-US" altLang="zh-CN" sz="2000" kern="100" dirty="0">
                <a:effectLst/>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effectLst/>
                <a:latin typeface="+mn-ea"/>
                <a:cs typeface="宋体" panose="02010600030101010101" pitchFamily="2" charset="-122"/>
              </a:rPr>
              <a:t>我们</a:t>
            </a:r>
            <a:r>
              <a:rPr lang="zh-CN" altLang="en-US" sz="2000" kern="100" dirty="0">
                <a:effectLst/>
                <a:latin typeface="+mn-ea"/>
                <a:cs typeface="宋体" panose="02010600030101010101" pitchFamily="2" charset="-122"/>
              </a:rPr>
              <a:t>将介绍</a:t>
            </a:r>
            <a:r>
              <a:rPr lang="zh-CN" altLang="zh-CN" sz="2000" kern="100" dirty="0">
                <a:effectLst/>
                <a:latin typeface="+mn-ea"/>
                <a:cs typeface="宋体" panose="02010600030101010101" pitchFamily="2" charset="-122"/>
              </a:rPr>
              <a:t>通过</a:t>
            </a:r>
            <a:r>
              <a:rPr lang="zh-CN" altLang="en-US" sz="2000" kern="100" dirty="0">
                <a:effectLst/>
                <a:latin typeface="+mn-ea"/>
                <a:cs typeface="宋体" panose="02010600030101010101" pitchFamily="2" charset="-122"/>
              </a:rPr>
              <a:t>特征降维和多分类正则化逻辑回归</a:t>
            </a:r>
            <a:r>
              <a:rPr lang="zh-CN" altLang="zh-CN" sz="2000" kern="100" dirty="0">
                <a:effectLst/>
                <a:latin typeface="+mn-ea"/>
                <a:cs typeface="宋体" panose="02010600030101010101" pitchFamily="2" charset="-122"/>
              </a:rPr>
              <a:t>的方法</a:t>
            </a:r>
            <a:r>
              <a:rPr lang="zh-CN" altLang="en-US" sz="2000" kern="100" dirty="0">
                <a:effectLst/>
                <a:latin typeface="+mn-ea"/>
                <a:cs typeface="宋体" panose="02010600030101010101" pitchFamily="2" charset="-122"/>
              </a:rPr>
              <a:t>实现中文手写数字识别的项目</a:t>
            </a:r>
            <a:r>
              <a:rPr lang="zh-CN" altLang="zh-CN" sz="2000" kern="100" dirty="0">
                <a:effectLst/>
                <a:latin typeface="+mn-ea"/>
                <a:cs typeface="宋体" panose="02010600030101010101" pitchFamily="2" charset="-122"/>
              </a:rPr>
              <a:t>。我们</a:t>
            </a:r>
            <a:r>
              <a:rPr lang="zh-CN" altLang="en-US" sz="2000" kern="100" dirty="0">
                <a:effectLst/>
                <a:latin typeface="+mn-ea"/>
                <a:cs typeface="宋体" panose="02010600030101010101" pitchFamily="2" charset="-122"/>
              </a:rPr>
              <a:t>使用</a:t>
            </a:r>
            <a:r>
              <a:rPr lang="en-US" altLang="zh-CN" sz="2000" kern="100" dirty="0" err="1">
                <a:effectLst/>
                <a:latin typeface="+mn-ea"/>
                <a:cs typeface="宋体" panose="02010600030101010101" pitchFamily="2" charset="-122"/>
              </a:rPr>
              <a:t>pca</a:t>
            </a:r>
            <a:r>
              <a:rPr lang="zh-CN" altLang="en-US" sz="2000" kern="100" dirty="0">
                <a:effectLst/>
                <a:latin typeface="+mn-ea"/>
                <a:cs typeface="宋体" panose="02010600030101010101" pitchFamily="2" charset="-122"/>
              </a:rPr>
              <a:t>和</a:t>
            </a:r>
            <a:r>
              <a:rPr lang="en-US" altLang="zh-CN" sz="2000" kern="100" dirty="0">
                <a:effectLst/>
                <a:latin typeface="+mn-ea"/>
                <a:cs typeface="宋体" panose="02010600030101010101" pitchFamily="2" charset="-122"/>
              </a:rPr>
              <a:t>t-</a:t>
            </a:r>
            <a:r>
              <a:rPr lang="en-US" altLang="zh-CN" sz="2000" kern="100" dirty="0" err="1">
                <a:effectLst/>
                <a:latin typeface="+mn-ea"/>
                <a:cs typeface="宋体" panose="02010600030101010101" pitchFamily="2" charset="-122"/>
              </a:rPr>
              <a:t>sne</a:t>
            </a:r>
            <a:r>
              <a:rPr lang="zh-CN" altLang="en-US" sz="2000" kern="100" dirty="0">
                <a:effectLst/>
                <a:latin typeface="+mn-ea"/>
                <a:cs typeface="宋体" panose="02010600030101010101" pitchFamily="2" charset="-122"/>
              </a:rPr>
              <a:t>算法完成特征降维，并尝试使用尽可能小的数据集。我们对不同算法</a:t>
            </a:r>
            <a:r>
              <a:rPr lang="zh-CN" altLang="en-US" sz="2000" kern="100" dirty="0">
                <a:latin typeface="+mn-ea"/>
                <a:cs typeface="宋体" panose="02010600030101010101" pitchFamily="2" charset="-122"/>
              </a:rPr>
              <a:t>得到的、不同规模训练集</a:t>
            </a:r>
            <a:r>
              <a:rPr lang="zh-CN" altLang="en-US" sz="2000" kern="100" dirty="0">
                <a:effectLst/>
                <a:latin typeface="+mn-ea"/>
                <a:cs typeface="宋体" panose="02010600030101010101" pitchFamily="2" charset="-122"/>
              </a:rPr>
              <a:t>分别建立</a:t>
            </a:r>
            <a:r>
              <a:rPr lang="en-US" altLang="zh-CN" sz="2000" kern="100" dirty="0">
                <a:effectLst/>
                <a:latin typeface="+mn-ea"/>
                <a:cs typeface="宋体" panose="02010600030101010101" pitchFamily="2" charset="-122"/>
              </a:rPr>
              <a:t>3</a:t>
            </a:r>
            <a:r>
              <a:rPr lang="zh-CN" altLang="en-US" sz="2000" kern="100" dirty="0">
                <a:effectLst/>
                <a:latin typeface="+mn-ea"/>
                <a:cs typeface="宋体" panose="02010600030101010101" pitchFamily="2" charset="-122"/>
              </a:rPr>
              <a:t>个正则化逻辑回归模型进行中文手写数字识别，并分层输出其识别率与混淆矩阵进行性能比较，从中获得某些经验与结论。</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4414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分析 </a:t>
            </a:r>
            <a:r>
              <a:rPr lang="en-US" altLang="zh-CN" dirty="0">
                <a:cs typeface="+mn-ea"/>
                <a:sym typeface="+mn-lt"/>
              </a:rPr>
              <a:t>&amp; </a:t>
            </a:r>
            <a:r>
              <a:rPr lang="zh-CN" altLang="en-US" dirty="0">
                <a:cs typeface="+mn-ea"/>
                <a:sym typeface="+mn-lt"/>
              </a:rPr>
              <a:t>导入数据</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33</a:t>
            </a:fld>
            <a:endParaRPr lang="zh-CN" altLang="en-US"/>
          </a:p>
        </p:txBody>
      </p:sp>
      <p:pic>
        <p:nvPicPr>
          <p:cNvPr id="5" name="图片 4">
            <a:extLst>
              <a:ext uri="{FF2B5EF4-FFF2-40B4-BE49-F238E27FC236}">
                <a16:creationId xmlns:a16="http://schemas.microsoft.com/office/drawing/2014/main" id="{46A996EA-61D4-4A1E-B3DD-E01B20F026F3}"/>
              </a:ext>
            </a:extLst>
          </p:cNvPr>
          <p:cNvPicPr>
            <a:picLocks noChangeAspect="1"/>
          </p:cNvPicPr>
          <p:nvPr/>
        </p:nvPicPr>
        <p:blipFill>
          <a:blip r:embed="rId3"/>
          <a:stretch>
            <a:fillRect/>
          </a:stretch>
        </p:blipFill>
        <p:spPr>
          <a:xfrm>
            <a:off x="827430" y="837506"/>
            <a:ext cx="6800015" cy="5525012"/>
          </a:xfrm>
          <a:prstGeom prst="rect">
            <a:avLst/>
          </a:prstGeom>
        </p:spPr>
      </p:pic>
    </p:spTree>
    <p:extLst>
      <p:ext uri="{BB962C8B-B14F-4D97-AF65-F5344CB8AC3E}">
        <p14:creationId xmlns:p14="http://schemas.microsoft.com/office/powerpoint/2010/main" val="96477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分析 </a:t>
            </a:r>
            <a:r>
              <a:rPr lang="en-US" altLang="zh-CN" dirty="0">
                <a:cs typeface="+mn-ea"/>
                <a:sym typeface="+mn-lt"/>
              </a:rPr>
              <a:t>&amp; </a:t>
            </a:r>
            <a:r>
              <a:rPr lang="zh-CN" altLang="en-US" dirty="0">
                <a:cs typeface="+mn-ea"/>
                <a:sym typeface="+mn-lt"/>
              </a:rPr>
              <a:t>导入数据</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34</a:t>
            </a:fld>
            <a:endParaRPr lang="zh-CN" altLang="en-US"/>
          </a:p>
        </p:txBody>
      </p:sp>
      <p:pic>
        <p:nvPicPr>
          <p:cNvPr id="6" name="图片 5">
            <a:extLst>
              <a:ext uri="{FF2B5EF4-FFF2-40B4-BE49-F238E27FC236}">
                <a16:creationId xmlns:a16="http://schemas.microsoft.com/office/drawing/2014/main" id="{1B6C70DE-F064-4B1A-8167-43D689038D08}"/>
              </a:ext>
            </a:extLst>
          </p:cNvPr>
          <p:cNvPicPr>
            <a:picLocks noChangeAspect="1"/>
          </p:cNvPicPr>
          <p:nvPr/>
        </p:nvPicPr>
        <p:blipFill>
          <a:blip r:embed="rId3"/>
          <a:stretch>
            <a:fillRect/>
          </a:stretch>
        </p:blipFill>
        <p:spPr>
          <a:xfrm>
            <a:off x="835404" y="710454"/>
            <a:ext cx="6370719" cy="4015483"/>
          </a:xfrm>
          <a:prstGeom prst="rect">
            <a:avLst/>
          </a:prstGeom>
        </p:spPr>
      </p:pic>
      <p:pic>
        <p:nvPicPr>
          <p:cNvPr id="8" name="图片 7">
            <a:extLst>
              <a:ext uri="{FF2B5EF4-FFF2-40B4-BE49-F238E27FC236}">
                <a16:creationId xmlns:a16="http://schemas.microsoft.com/office/drawing/2014/main" id="{B9521B48-DCFB-4018-88B5-A7969ED5A564}"/>
              </a:ext>
            </a:extLst>
          </p:cNvPr>
          <p:cNvPicPr>
            <a:picLocks noChangeAspect="1"/>
          </p:cNvPicPr>
          <p:nvPr/>
        </p:nvPicPr>
        <p:blipFill>
          <a:blip r:embed="rId4"/>
          <a:stretch>
            <a:fillRect/>
          </a:stretch>
        </p:blipFill>
        <p:spPr>
          <a:xfrm>
            <a:off x="845532" y="4869954"/>
            <a:ext cx="4538952" cy="1498047"/>
          </a:xfrm>
          <a:prstGeom prst="rect">
            <a:avLst/>
          </a:prstGeom>
        </p:spPr>
      </p:pic>
      <p:pic>
        <p:nvPicPr>
          <p:cNvPr id="10" name="图片 9">
            <a:extLst>
              <a:ext uri="{FF2B5EF4-FFF2-40B4-BE49-F238E27FC236}">
                <a16:creationId xmlns:a16="http://schemas.microsoft.com/office/drawing/2014/main" id="{7A983B7F-E3AD-4090-BDAF-F70C20ED10AD}"/>
              </a:ext>
            </a:extLst>
          </p:cNvPr>
          <p:cNvPicPr>
            <a:picLocks noChangeAspect="1"/>
          </p:cNvPicPr>
          <p:nvPr/>
        </p:nvPicPr>
        <p:blipFill>
          <a:blip r:embed="rId5"/>
          <a:stretch>
            <a:fillRect/>
          </a:stretch>
        </p:blipFill>
        <p:spPr>
          <a:xfrm>
            <a:off x="8403431" y="1114046"/>
            <a:ext cx="2438611" cy="3208298"/>
          </a:xfrm>
          <a:prstGeom prst="rect">
            <a:avLst/>
          </a:prstGeom>
        </p:spPr>
      </p:pic>
    </p:spTree>
    <p:extLst>
      <p:ext uri="{BB962C8B-B14F-4D97-AF65-F5344CB8AC3E}">
        <p14:creationId xmlns:p14="http://schemas.microsoft.com/office/powerpoint/2010/main" val="124962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35</a:t>
            </a:fld>
            <a:endParaRPr lang="zh-CN" altLang="en-US"/>
          </a:p>
        </p:txBody>
      </p:sp>
      <p:sp>
        <p:nvSpPr>
          <p:cNvPr id="7" name="文本框 6">
            <a:extLst>
              <a:ext uri="{FF2B5EF4-FFF2-40B4-BE49-F238E27FC236}">
                <a16:creationId xmlns:a16="http://schemas.microsoft.com/office/drawing/2014/main" id="{FD466FB1-31BA-4AD7-8A44-C289CC00F5F8}"/>
              </a:ext>
            </a:extLst>
          </p:cNvPr>
          <p:cNvSpPr txBox="1"/>
          <p:nvPr/>
        </p:nvSpPr>
        <p:spPr>
          <a:xfrm>
            <a:off x="2426767" y="985020"/>
            <a:ext cx="8064896" cy="400110"/>
          </a:xfrm>
          <a:prstGeom prst="rect">
            <a:avLst/>
          </a:prstGeom>
          <a:noFill/>
        </p:spPr>
        <p:txBody>
          <a:bodyPr wrap="square">
            <a:spAutoFit/>
          </a:bodyPr>
          <a:lstStyle/>
          <a:p>
            <a:r>
              <a:rPr lang="zh-CN" altLang="en-US" sz="2000" b="0" i="0" dirty="0">
                <a:solidFill>
                  <a:srgbClr val="000000"/>
                </a:solidFill>
                <a:effectLst/>
                <a:latin typeface="+mn-ea"/>
              </a:rPr>
              <a:t>       目标：使用并比较</a:t>
            </a:r>
            <a:r>
              <a:rPr lang="en-US" altLang="zh-CN" sz="2000" b="0" i="0" dirty="0" err="1">
                <a:solidFill>
                  <a:srgbClr val="000000"/>
                </a:solidFill>
                <a:effectLst/>
                <a:latin typeface="+mn-ea"/>
              </a:rPr>
              <a:t>pca</a:t>
            </a:r>
            <a:r>
              <a:rPr lang="zh-CN" altLang="en-US" sz="2000" b="0" i="0" dirty="0">
                <a:solidFill>
                  <a:srgbClr val="000000"/>
                </a:solidFill>
                <a:effectLst/>
                <a:latin typeface="+mn-ea"/>
              </a:rPr>
              <a:t>、</a:t>
            </a:r>
            <a:r>
              <a:rPr lang="en-US" altLang="zh-CN" sz="2000" b="0" i="0" dirty="0">
                <a:solidFill>
                  <a:srgbClr val="000000"/>
                </a:solidFill>
                <a:effectLst/>
                <a:latin typeface="+mn-ea"/>
              </a:rPr>
              <a:t>t-</a:t>
            </a:r>
            <a:r>
              <a:rPr lang="en-US" altLang="zh-CN" sz="2000" b="0" i="0" dirty="0" err="1">
                <a:solidFill>
                  <a:srgbClr val="000000"/>
                </a:solidFill>
                <a:effectLst/>
                <a:latin typeface="+mn-ea"/>
              </a:rPr>
              <a:t>sne</a:t>
            </a:r>
            <a:r>
              <a:rPr lang="zh-CN" altLang="en-US" sz="2000" b="0" i="0" dirty="0">
                <a:solidFill>
                  <a:srgbClr val="000000"/>
                </a:solidFill>
                <a:effectLst/>
                <a:latin typeface="+mn-ea"/>
              </a:rPr>
              <a:t>算法，使用尽可能小的数据集。</a:t>
            </a:r>
            <a:endParaRPr lang="zh-CN" altLang="en-US" sz="2000" dirty="0">
              <a:latin typeface="+mn-ea"/>
            </a:endParaRPr>
          </a:p>
        </p:txBody>
      </p:sp>
      <p:sp>
        <p:nvSpPr>
          <p:cNvPr id="9" name="文本框 8">
            <a:extLst>
              <a:ext uri="{FF2B5EF4-FFF2-40B4-BE49-F238E27FC236}">
                <a16:creationId xmlns:a16="http://schemas.microsoft.com/office/drawing/2014/main" id="{C2D10FED-0C1D-4C3F-9376-DF15916CDC4E}"/>
              </a:ext>
            </a:extLst>
          </p:cNvPr>
          <p:cNvSpPr txBox="1"/>
          <p:nvPr/>
        </p:nvSpPr>
        <p:spPr>
          <a:xfrm>
            <a:off x="2436003" y="1540142"/>
            <a:ext cx="6984776" cy="1323439"/>
          </a:xfrm>
          <a:prstGeom prst="rect">
            <a:avLst/>
          </a:prstGeom>
          <a:noFill/>
        </p:spPr>
        <p:txBody>
          <a:bodyPr wrap="square">
            <a:spAutoFit/>
          </a:bodyPr>
          <a:lstStyle/>
          <a:p>
            <a:r>
              <a:rPr lang="zh-CN" altLang="en-US" sz="2000" b="0" i="0" dirty="0">
                <a:solidFill>
                  <a:srgbClr val="000000"/>
                </a:solidFill>
                <a:effectLst/>
                <a:latin typeface="+mn-ea"/>
              </a:rPr>
              <a:t>       先后</a:t>
            </a:r>
            <a:r>
              <a:rPr lang="zh-CN" altLang="en-US" sz="2000" dirty="0">
                <a:solidFill>
                  <a:srgbClr val="000000"/>
                </a:solidFill>
                <a:latin typeface="+mn-ea"/>
              </a:rPr>
              <a:t>对</a:t>
            </a:r>
            <a:r>
              <a:rPr lang="en-US" altLang="zh-CN" sz="2000" b="0" i="0" dirty="0">
                <a:solidFill>
                  <a:srgbClr val="000000"/>
                </a:solidFill>
                <a:effectLst/>
                <a:latin typeface="+mn-ea"/>
              </a:rPr>
              <a:t>1500</a:t>
            </a:r>
            <a:r>
              <a:rPr lang="zh-CN" altLang="en-US" sz="2000" b="0" i="0" dirty="0">
                <a:solidFill>
                  <a:srgbClr val="000000"/>
                </a:solidFill>
                <a:effectLst/>
                <a:latin typeface="+mn-ea"/>
              </a:rPr>
              <a:t>、</a:t>
            </a:r>
            <a:r>
              <a:rPr lang="en-US" altLang="zh-CN" sz="2000" b="0" i="0" dirty="0">
                <a:solidFill>
                  <a:srgbClr val="000000"/>
                </a:solidFill>
                <a:effectLst/>
                <a:latin typeface="+mn-ea"/>
              </a:rPr>
              <a:t>6000</a:t>
            </a:r>
            <a:r>
              <a:rPr lang="zh-CN" altLang="en-US" sz="2000" b="0" i="0" dirty="0">
                <a:solidFill>
                  <a:srgbClr val="000000"/>
                </a:solidFill>
                <a:effectLst/>
                <a:latin typeface="+mn-ea"/>
              </a:rPr>
              <a:t>、</a:t>
            </a:r>
            <a:r>
              <a:rPr lang="en-US" altLang="zh-CN" sz="2000" dirty="0">
                <a:solidFill>
                  <a:srgbClr val="000000"/>
                </a:solidFill>
                <a:latin typeface="+mn-ea"/>
              </a:rPr>
              <a:t>4500</a:t>
            </a:r>
            <a:r>
              <a:rPr lang="zh-CN" altLang="en-US" sz="2000" dirty="0">
                <a:solidFill>
                  <a:srgbClr val="000000"/>
                </a:solidFill>
                <a:latin typeface="+mn-ea"/>
              </a:rPr>
              <a:t>个样本试用</a:t>
            </a:r>
            <a:r>
              <a:rPr lang="en-US" altLang="zh-CN" sz="2000" b="0" i="0" dirty="0">
                <a:solidFill>
                  <a:srgbClr val="000000"/>
                </a:solidFill>
                <a:effectLst/>
                <a:latin typeface="+mn-ea"/>
              </a:rPr>
              <a:t>t-</a:t>
            </a:r>
            <a:r>
              <a:rPr lang="en-US" altLang="zh-CN" sz="2000" b="0" i="0" dirty="0" err="1">
                <a:solidFill>
                  <a:srgbClr val="000000"/>
                </a:solidFill>
                <a:effectLst/>
                <a:latin typeface="+mn-ea"/>
              </a:rPr>
              <a:t>sne</a:t>
            </a:r>
            <a:r>
              <a:rPr lang="zh-CN" altLang="en-US" sz="2000" b="0" i="0" dirty="0">
                <a:solidFill>
                  <a:srgbClr val="000000"/>
                </a:solidFill>
                <a:effectLst/>
                <a:latin typeface="+mn-ea"/>
              </a:rPr>
              <a:t>后，我们对</a:t>
            </a:r>
            <a:r>
              <a:rPr lang="en-US" altLang="zh-CN" sz="2000" b="0" i="0" dirty="0">
                <a:solidFill>
                  <a:srgbClr val="000000"/>
                </a:solidFill>
                <a:effectLst/>
                <a:latin typeface="+mn-ea"/>
              </a:rPr>
              <a:t>t-</a:t>
            </a:r>
            <a:r>
              <a:rPr lang="en-US" altLang="zh-CN" sz="2000" b="0" i="0" dirty="0" err="1">
                <a:solidFill>
                  <a:srgbClr val="000000"/>
                </a:solidFill>
                <a:effectLst/>
                <a:latin typeface="+mn-ea"/>
              </a:rPr>
              <a:t>sne</a:t>
            </a:r>
            <a:r>
              <a:rPr lang="zh-CN" altLang="en-US" sz="2000" b="0" i="0" dirty="0">
                <a:solidFill>
                  <a:srgbClr val="000000"/>
                </a:solidFill>
                <a:effectLst/>
                <a:latin typeface="+mn-ea"/>
              </a:rPr>
              <a:t>的运行速度有所了解。</a:t>
            </a:r>
            <a:endParaRPr lang="en-US" altLang="zh-CN" sz="2000" b="0" i="0" dirty="0">
              <a:solidFill>
                <a:srgbClr val="000000"/>
              </a:solidFill>
              <a:effectLst/>
              <a:latin typeface="+mn-ea"/>
            </a:endParaRPr>
          </a:p>
          <a:p>
            <a:r>
              <a:rPr lang="zh-CN" altLang="en-US" sz="2000" b="0" i="0" dirty="0">
                <a:solidFill>
                  <a:srgbClr val="000000"/>
                </a:solidFill>
                <a:effectLst/>
                <a:latin typeface="+mn-ea"/>
              </a:rPr>
              <a:t>       第一步先随机分割</a:t>
            </a:r>
            <a:r>
              <a:rPr lang="en-US" altLang="zh-CN" sz="2000" b="0" i="0" dirty="0">
                <a:solidFill>
                  <a:srgbClr val="000000"/>
                </a:solidFill>
                <a:effectLst/>
                <a:latin typeface="+mn-ea"/>
              </a:rPr>
              <a:t>4500</a:t>
            </a:r>
            <a:r>
              <a:rPr lang="zh-CN" altLang="en-US" sz="2000" b="0" i="0" dirty="0">
                <a:solidFill>
                  <a:srgbClr val="000000"/>
                </a:solidFill>
                <a:effectLst/>
                <a:latin typeface="+mn-ea"/>
              </a:rPr>
              <a:t>个样本的数据集进行特征降维，划分训练集：测试集的比例为</a:t>
            </a:r>
            <a:r>
              <a:rPr lang="en-US" altLang="zh-CN" sz="2000" b="0" i="0" dirty="0">
                <a:solidFill>
                  <a:srgbClr val="000000"/>
                </a:solidFill>
                <a:effectLst/>
                <a:latin typeface="+mn-ea"/>
              </a:rPr>
              <a:t>9 : 1</a:t>
            </a:r>
            <a:r>
              <a:rPr lang="zh-CN" altLang="en-US" sz="2000" b="0" i="0" dirty="0">
                <a:solidFill>
                  <a:srgbClr val="000000"/>
                </a:solidFill>
                <a:effectLst/>
                <a:latin typeface="+mn-ea"/>
              </a:rPr>
              <a:t>。</a:t>
            </a:r>
            <a:endParaRPr lang="zh-CN" altLang="en-US" sz="2000" dirty="0">
              <a:latin typeface="+mn-ea"/>
            </a:endParaRPr>
          </a:p>
        </p:txBody>
      </p:sp>
      <p:pic>
        <p:nvPicPr>
          <p:cNvPr id="10" name="图片 9">
            <a:extLst>
              <a:ext uri="{FF2B5EF4-FFF2-40B4-BE49-F238E27FC236}">
                <a16:creationId xmlns:a16="http://schemas.microsoft.com/office/drawing/2014/main" id="{1510DE80-C98C-4F3A-B516-30463990E343}"/>
              </a:ext>
            </a:extLst>
          </p:cNvPr>
          <p:cNvPicPr>
            <a:picLocks noChangeAspect="1"/>
          </p:cNvPicPr>
          <p:nvPr/>
        </p:nvPicPr>
        <p:blipFill>
          <a:blip r:embed="rId3"/>
          <a:stretch>
            <a:fillRect/>
          </a:stretch>
        </p:blipFill>
        <p:spPr>
          <a:xfrm>
            <a:off x="1799411" y="3018593"/>
            <a:ext cx="4511431" cy="3375953"/>
          </a:xfrm>
          <a:prstGeom prst="rect">
            <a:avLst/>
          </a:prstGeom>
        </p:spPr>
      </p:pic>
      <p:pic>
        <p:nvPicPr>
          <p:cNvPr id="12" name="图片 11">
            <a:extLst>
              <a:ext uri="{FF2B5EF4-FFF2-40B4-BE49-F238E27FC236}">
                <a16:creationId xmlns:a16="http://schemas.microsoft.com/office/drawing/2014/main" id="{0301D7EB-52E7-4A14-8A44-B102E1D32F21}"/>
              </a:ext>
            </a:extLst>
          </p:cNvPr>
          <p:cNvPicPr>
            <a:picLocks noChangeAspect="1"/>
          </p:cNvPicPr>
          <p:nvPr/>
        </p:nvPicPr>
        <p:blipFill>
          <a:blip r:embed="rId4"/>
          <a:stretch>
            <a:fillRect/>
          </a:stretch>
        </p:blipFill>
        <p:spPr>
          <a:xfrm>
            <a:off x="7323311" y="3018593"/>
            <a:ext cx="2591025" cy="3261643"/>
          </a:xfrm>
          <a:prstGeom prst="rect">
            <a:avLst/>
          </a:prstGeom>
        </p:spPr>
      </p:pic>
    </p:spTree>
    <p:extLst>
      <p:ext uri="{BB962C8B-B14F-4D97-AF65-F5344CB8AC3E}">
        <p14:creationId xmlns:p14="http://schemas.microsoft.com/office/powerpoint/2010/main" val="331708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36</a:t>
            </a:fld>
            <a:endParaRPr lang="zh-CN" altLang="en-US"/>
          </a:p>
        </p:txBody>
      </p:sp>
      <p:sp>
        <p:nvSpPr>
          <p:cNvPr id="7" name="文本框 6">
            <a:extLst>
              <a:ext uri="{FF2B5EF4-FFF2-40B4-BE49-F238E27FC236}">
                <a16:creationId xmlns:a16="http://schemas.microsoft.com/office/drawing/2014/main" id="{FD466FB1-31BA-4AD7-8A44-C289CC00F5F8}"/>
              </a:ext>
            </a:extLst>
          </p:cNvPr>
          <p:cNvSpPr txBox="1"/>
          <p:nvPr/>
        </p:nvSpPr>
        <p:spPr>
          <a:xfrm>
            <a:off x="1130623" y="778792"/>
            <a:ext cx="8064896" cy="400110"/>
          </a:xfrm>
          <a:prstGeom prst="rect">
            <a:avLst/>
          </a:prstGeom>
          <a:noFill/>
        </p:spPr>
        <p:txBody>
          <a:bodyPr wrap="square">
            <a:spAutoFit/>
          </a:bodyPr>
          <a:lstStyle/>
          <a:p>
            <a:r>
              <a:rPr lang="zh-CN" altLang="en-US" sz="2000" b="0" i="0" dirty="0">
                <a:solidFill>
                  <a:srgbClr val="000000"/>
                </a:solidFill>
                <a:effectLst/>
                <a:latin typeface="+mn-ea"/>
              </a:rPr>
              <a:t>先使用</a:t>
            </a:r>
            <a:r>
              <a:rPr lang="en-US" altLang="zh-CN" sz="2000" b="0" i="0" dirty="0" err="1">
                <a:solidFill>
                  <a:srgbClr val="000000"/>
                </a:solidFill>
                <a:effectLst/>
                <a:latin typeface="+mn-ea"/>
              </a:rPr>
              <a:t>pca</a:t>
            </a:r>
            <a:r>
              <a:rPr lang="zh-CN" altLang="en-US" sz="2000" b="0" i="0" dirty="0">
                <a:solidFill>
                  <a:srgbClr val="000000"/>
                </a:solidFill>
                <a:effectLst/>
                <a:latin typeface="+mn-ea"/>
              </a:rPr>
              <a:t>降维保留</a:t>
            </a:r>
            <a:r>
              <a:rPr lang="en-US" altLang="zh-CN" sz="2000" b="0" i="0" dirty="0">
                <a:solidFill>
                  <a:srgbClr val="000000"/>
                </a:solidFill>
                <a:effectLst/>
                <a:latin typeface="+mn-ea"/>
              </a:rPr>
              <a:t>95%</a:t>
            </a:r>
            <a:r>
              <a:rPr lang="zh-CN" altLang="en-US" sz="2000" b="0" i="0" dirty="0">
                <a:solidFill>
                  <a:srgbClr val="000000"/>
                </a:solidFill>
                <a:effectLst/>
                <a:latin typeface="+mn-ea"/>
              </a:rPr>
              <a:t>特征。</a:t>
            </a:r>
            <a:endParaRPr lang="zh-CN" altLang="en-US" sz="2000" dirty="0">
              <a:latin typeface="+mn-ea"/>
            </a:endParaRPr>
          </a:p>
        </p:txBody>
      </p:sp>
      <p:pic>
        <p:nvPicPr>
          <p:cNvPr id="5" name="图片 4">
            <a:extLst>
              <a:ext uri="{FF2B5EF4-FFF2-40B4-BE49-F238E27FC236}">
                <a16:creationId xmlns:a16="http://schemas.microsoft.com/office/drawing/2014/main" id="{AD14C206-6D27-4465-A4D1-A982BD00D655}"/>
              </a:ext>
            </a:extLst>
          </p:cNvPr>
          <p:cNvPicPr>
            <a:picLocks noChangeAspect="1"/>
          </p:cNvPicPr>
          <p:nvPr/>
        </p:nvPicPr>
        <p:blipFill>
          <a:blip r:embed="rId3"/>
          <a:stretch>
            <a:fillRect/>
          </a:stretch>
        </p:blipFill>
        <p:spPr>
          <a:xfrm>
            <a:off x="1200207" y="1245369"/>
            <a:ext cx="4336156" cy="3238781"/>
          </a:xfrm>
          <a:prstGeom prst="rect">
            <a:avLst/>
          </a:prstGeom>
        </p:spPr>
      </p:pic>
      <p:pic>
        <p:nvPicPr>
          <p:cNvPr id="8" name="图片 7">
            <a:extLst>
              <a:ext uri="{FF2B5EF4-FFF2-40B4-BE49-F238E27FC236}">
                <a16:creationId xmlns:a16="http://schemas.microsoft.com/office/drawing/2014/main" id="{4D15C372-078D-4280-8049-341EB568418A}"/>
              </a:ext>
            </a:extLst>
          </p:cNvPr>
          <p:cNvPicPr>
            <a:picLocks noChangeAspect="1"/>
          </p:cNvPicPr>
          <p:nvPr/>
        </p:nvPicPr>
        <p:blipFill>
          <a:blip r:embed="rId4"/>
          <a:stretch>
            <a:fillRect/>
          </a:stretch>
        </p:blipFill>
        <p:spPr>
          <a:xfrm>
            <a:off x="3368285" y="4786936"/>
            <a:ext cx="1470787" cy="716342"/>
          </a:xfrm>
          <a:prstGeom prst="rect">
            <a:avLst/>
          </a:prstGeom>
        </p:spPr>
      </p:pic>
      <p:pic>
        <p:nvPicPr>
          <p:cNvPr id="12" name="图片 11">
            <a:extLst>
              <a:ext uri="{FF2B5EF4-FFF2-40B4-BE49-F238E27FC236}">
                <a16:creationId xmlns:a16="http://schemas.microsoft.com/office/drawing/2014/main" id="{A33E23BD-09C1-461E-90D5-6A0FBC7593C1}"/>
              </a:ext>
            </a:extLst>
          </p:cNvPr>
          <p:cNvPicPr>
            <a:picLocks noChangeAspect="1"/>
          </p:cNvPicPr>
          <p:nvPr/>
        </p:nvPicPr>
        <p:blipFill>
          <a:blip r:embed="rId5"/>
          <a:stretch>
            <a:fillRect/>
          </a:stretch>
        </p:blipFill>
        <p:spPr>
          <a:xfrm>
            <a:off x="1130623" y="4578655"/>
            <a:ext cx="9975444" cy="1318374"/>
          </a:xfrm>
          <a:prstGeom prst="rect">
            <a:avLst/>
          </a:prstGeom>
        </p:spPr>
      </p:pic>
    </p:spTree>
    <p:extLst>
      <p:ext uri="{BB962C8B-B14F-4D97-AF65-F5344CB8AC3E}">
        <p14:creationId xmlns:p14="http://schemas.microsoft.com/office/powerpoint/2010/main" val="198942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37</a:t>
            </a:fld>
            <a:endParaRPr lang="zh-CN" altLang="en-US"/>
          </a:p>
        </p:txBody>
      </p:sp>
      <p:sp>
        <p:nvSpPr>
          <p:cNvPr id="7" name="文本框 6">
            <a:extLst>
              <a:ext uri="{FF2B5EF4-FFF2-40B4-BE49-F238E27FC236}">
                <a16:creationId xmlns:a16="http://schemas.microsoft.com/office/drawing/2014/main" id="{FD466FB1-31BA-4AD7-8A44-C289CC00F5F8}"/>
              </a:ext>
            </a:extLst>
          </p:cNvPr>
          <p:cNvSpPr txBox="1"/>
          <p:nvPr/>
        </p:nvSpPr>
        <p:spPr>
          <a:xfrm>
            <a:off x="1130623" y="778792"/>
            <a:ext cx="8064896" cy="400110"/>
          </a:xfrm>
          <a:prstGeom prst="rect">
            <a:avLst/>
          </a:prstGeom>
          <a:noFill/>
        </p:spPr>
        <p:txBody>
          <a:bodyPr wrap="square">
            <a:spAutoFit/>
          </a:bodyPr>
          <a:lstStyle/>
          <a:p>
            <a:r>
              <a:rPr lang="zh-CN" altLang="en-US" sz="2000" b="0" i="0" dirty="0">
                <a:solidFill>
                  <a:srgbClr val="000000"/>
                </a:solidFill>
                <a:effectLst/>
                <a:latin typeface="+mn-ea"/>
              </a:rPr>
              <a:t>先使用</a:t>
            </a:r>
            <a:r>
              <a:rPr lang="en-US" altLang="zh-CN" sz="2000" b="0" i="0" dirty="0" err="1">
                <a:solidFill>
                  <a:srgbClr val="000000"/>
                </a:solidFill>
                <a:effectLst/>
                <a:latin typeface="+mn-ea"/>
              </a:rPr>
              <a:t>pca</a:t>
            </a:r>
            <a:r>
              <a:rPr lang="zh-CN" altLang="en-US" sz="2000" b="0" i="0" dirty="0">
                <a:solidFill>
                  <a:srgbClr val="000000"/>
                </a:solidFill>
                <a:effectLst/>
                <a:latin typeface="+mn-ea"/>
              </a:rPr>
              <a:t>降维保留</a:t>
            </a:r>
            <a:r>
              <a:rPr lang="en-US" altLang="zh-CN" sz="2000" b="0" i="0" dirty="0">
                <a:solidFill>
                  <a:srgbClr val="000000"/>
                </a:solidFill>
                <a:effectLst/>
                <a:latin typeface="+mn-ea"/>
              </a:rPr>
              <a:t>95%</a:t>
            </a:r>
            <a:r>
              <a:rPr lang="zh-CN" altLang="en-US" sz="2000" b="0" i="0" dirty="0">
                <a:solidFill>
                  <a:srgbClr val="000000"/>
                </a:solidFill>
                <a:effectLst/>
                <a:latin typeface="+mn-ea"/>
              </a:rPr>
              <a:t>特征。</a:t>
            </a:r>
            <a:endParaRPr lang="zh-CN" altLang="en-US" sz="2000" dirty="0">
              <a:latin typeface="+mn-ea"/>
            </a:endParaRPr>
          </a:p>
        </p:txBody>
      </p:sp>
      <p:pic>
        <p:nvPicPr>
          <p:cNvPr id="5" name="图片 4">
            <a:extLst>
              <a:ext uri="{FF2B5EF4-FFF2-40B4-BE49-F238E27FC236}">
                <a16:creationId xmlns:a16="http://schemas.microsoft.com/office/drawing/2014/main" id="{AD14C206-6D27-4465-A4D1-A982BD00D655}"/>
              </a:ext>
            </a:extLst>
          </p:cNvPr>
          <p:cNvPicPr>
            <a:picLocks noChangeAspect="1"/>
          </p:cNvPicPr>
          <p:nvPr/>
        </p:nvPicPr>
        <p:blipFill>
          <a:blip r:embed="rId3"/>
          <a:stretch>
            <a:fillRect/>
          </a:stretch>
        </p:blipFill>
        <p:spPr>
          <a:xfrm>
            <a:off x="1200207" y="1245369"/>
            <a:ext cx="4336156" cy="3238781"/>
          </a:xfrm>
          <a:prstGeom prst="rect">
            <a:avLst/>
          </a:prstGeom>
        </p:spPr>
      </p:pic>
      <p:pic>
        <p:nvPicPr>
          <p:cNvPr id="8" name="图片 7">
            <a:extLst>
              <a:ext uri="{FF2B5EF4-FFF2-40B4-BE49-F238E27FC236}">
                <a16:creationId xmlns:a16="http://schemas.microsoft.com/office/drawing/2014/main" id="{4D15C372-078D-4280-8049-341EB568418A}"/>
              </a:ext>
            </a:extLst>
          </p:cNvPr>
          <p:cNvPicPr>
            <a:picLocks noChangeAspect="1"/>
          </p:cNvPicPr>
          <p:nvPr/>
        </p:nvPicPr>
        <p:blipFill>
          <a:blip r:embed="rId4"/>
          <a:stretch>
            <a:fillRect/>
          </a:stretch>
        </p:blipFill>
        <p:spPr>
          <a:xfrm>
            <a:off x="1158206" y="4496958"/>
            <a:ext cx="1470787" cy="716342"/>
          </a:xfrm>
          <a:prstGeom prst="rect">
            <a:avLst/>
          </a:prstGeom>
        </p:spPr>
      </p:pic>
      <p:pic>
        <p:nvPicPr>
          <p:cNvPr id="12" name="图片 11">
            <a:extLst>
              <a:ext uri="{FF2B5EF4-FFF2-40B4-BE49-F238E27FC236}">
                <a16:creationId xmlns:a16="http://schemas.microsoft.com/office/drawing/2014/main" id="{A33E23BD-09C1-461E-90D5-6A0FBC7593C1}"/>
              </a:ext>
            </a:extLst>
          </p:cNvPr>
          <p:cNvPicPr>
            <a:picLocks noChangeAspect="1"/>
          </p:cNvPicPr>
          <p:nvPr/>
        </p:nvPicPr>
        <p:blipFill>
          <a:blip r:embed="rId5"/>
          <a:stretch>
            <a:fillRect/>
          </a:stretch>
        </p:blipFill>
        <p:spPr>
          <a:xfrm>
            <a:off x="1130623" y="5135756"/>
            <a:ext cx="9975444" cy="1318374"/>
          </a:xfrm>
          <a:prstGeom prst="rect">
            <a:avLst/>
          </a:prstGeom>
        </p:spPr>
      </p:pic>
      <p:sp>
        <p:nvSpPr>
          <p:cNvPr id="11" name="文本框 10">
            <a:extLst>
              <a:ext uri="{FF2B5EF4-FFF2-40B4-BE49-F238E27FC236}">
                <a16:creationId xmlns:a16="http://schemas.microsoft.com/office/drawing/2014/main" id="{DF565F73-5D6D-4E98-9596-A4CA9E0D1872}"/>
              </a:ext>
            </a:extLst>
          </p:cNvPr>
          <p:cNvSpPr txBox="1"/>
          <p:nvPr/>
        </p:nvSpPr>
        <p:spPr>
          <a:xfrm>
            <a:off x="2930823" y="4427870"/>
            <a:ext cx="7702432" cy="707886"/>
          </a:xfrm>
          <a:prstGeom prst="rect">
            <a:avLst/>
          </a:prstGeom>
          <a:noFill/>
        </p:spPr>
        <p:txBody>
          <a:bodyPr wrap="square">
            <a:spAutoFit/>
          </a:bodyPr>
          <a:lstStyle/>
          <a:p>
            <a:r>
              <a:rPr lang="zh-CN" altLang="en-US" sz="2000" b="0" i="0" dirty="0">
                <a:solidFill>
                  <a:srgbClr val="000000"/>
                </a:solidFill>
                <a:effectLst/>
                <a:latin typeface="+mn-ea"/>
              </a:rPr>
              <a:t>       划分出第一组训练集 </a:t>
            </a:r>
            <a:r>
              <a:rPr lang="en-US" altLang="zh-CN" sz="2000" b="0" i="0" dirty="0">
                <a:solidFill>
                  <a:srgbClr val="000000"/>
                </a:solidFill>
                <a:effectLst/>
                <a:latin typeface="+mn-ea"/>
              </a:rPr>
              <a:t>&amp; </a:t>
            </a:r>
            <a:r>
              <a:rPr lang="zh-CN" altLang="en-US" sz="2000" b="0" i="0" dirty="0">
                <a:solidFill>
                  <a:srgbClr val="000000"/>
                </a:solidFill>
                <a:effectLst/>
                <a:latin typeface="+mn-ea"/>
              </a:rPr>
              <a:t>测试集。训练集包含</a:t>
            </a:r>
            <a:r>
              <a:rPr lang="en-US" altLang="zh-CN" sz="2000" b="0" i="0" dirty="0">
                <a:solidFill>
                  <a:srgbClr val="000000"/>
                </a:solidFill>
                <a:effectLst/>
                <a:latin typeface="+mn-ea"/>
              </a:rPr>
              <a:t>4050</a:t>
            </a:r>
            <a:r>
              <a:rPr lang="zh-CN" altLang="en-US" sz="2000" b="0" i="0" dirty="0">
                <a:solidFill>
                  <a:srgbClr val="000000"/>
                </a:solidFill>
                <a:effectLst/>
                <a:latin typeface="+mn-ea"/>
              </a:rPr>
              <a:t>个样本（以下称“大训练集”）</a:t>
            </a:r>
            <a:endParaRPr lang="zh-CN" altLang="en-US" sz="2000" dirty="0">
              <a:latin typeface="+mn-ea"/>
            </a:endParaRPr>
          </a:p>
        </p:txBody>
      </p:sp>
    </p:spTree>
    <p:extLst>
      <p:ext uri="{BB962C8B-B14F-4D97-AF65-F5344CB8AC3E}">
        <p14:creationId xmlns:p14="http://schemas.microsoft.com/office/powerpoint/2010/main" val="150884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38</a:t>
            </a:fld>
            <a:endParaRPr lang="zh-CN" altLang="en-US"/>
          </a:p>
        </p:txBody>
      </p:sp>
      <p:sp>
        <p:nvSpPr>
          <p:cNvPr id="7" name="文本框 6">
            <a:extLst>
              <a:ext uri="{FF2B5EF4-FFF2-40B4-BE49-F238E27FC236}">
                <a16:creationId xmlns:a16="http://schemas.microsoft.com/office/drawing/2014/main" id="{FD466FB1-31BA-4AD7-8A44-C289CC00F5F8}"/>
              </a:ext>
            </a:extLst>
          </p:cNvPr>
          <p:cNvSpPr txBox="1"/>
          <p:nvPr/>
        </p:nvSpPr>
        <p:spPr>
          <a:xfrm>
            <a:off x="770583" y="683053"/>
            <a:ext cx="8064896" cy="400110"/>
          </a:xfrm>
          <a:prstGeom prst="rect">
            <a:avLst/>
          </a:prstGeom>
          <a:noFill/>
        </p:spPr>
        <p:txBody>
          <a:bodyPr wrap="square">
            <a:spAutoFit/>
          </a:bodyPr>
          <a:lstStyle/>
          <a:p>
            <a:r>
              <a:rPr lang="zh-CN" altLang="en-US" sz="2000" b="0" i="0" dirty="0">
                <a:solidFill>
                  <a:srgbClr val="000000"/>
                </a:solidFill>
                <a:effectLst/>
                <a:latin typeface="+mn-ea"/>
              </a:rPr>
              <a:t>尝试</a:t>
            </a:r>
            <a:r>
              <a:rPr lang="en-US" altLang="zh-CN" sz="2000" b="0" i="0" dirty="0">
                <a:solidFill>
                  <a:srgbClr val="000000"/>
                </a:solidFill>
                <a:effectLst/>
                <a:latin typeface="+mn-ea"/>
              </a:rPr>
              <a:t>t-</a:t>
            </a:r>
            <a:r>
              <a:rPr lang="en-US" altLang="zh-CN" sz="2000" b="0" i="0" dirty="0" err="1">
                <a:solidFill>
                  <a:srgbClr val="000000"/>
                </a:solidFill>
                <a:effectLst/>
                <a:latin typeface="+mn-ea"/>
              </a:rPr>
              <a:t>sne</a:t>
            </a:r>
            <a:r>
              <a:rPr lang="zh-CN" altLang="en-US" sz="2000" b="0" i="0" dirty="0">
                <a:solidFill>
                  <a:srgbClr val="000000"/>
                </a:solidFill>
                <a:effectLst/>
                <a:latin typeface="+mn-ea"/>
              </a:rPr>
              <a:t>算法进一步降维。</a:t>
            </a:r>
            <a:endParaRPr lang="zh-CN" altLang="en-US" sz="2000" dirty="0">
              <a:latin typeface="+mn-ea"/>
            </a:endParaRPr>
          </a:p>
        </p:txBody>
      </p:sp>
      <p:pic>
        <p:nvPicPr>
          <p:cNvPr id="11" name="图片 10">
            <a:extLst>
              <a:ext uri="{FF2B5EF4-FFF2-40B4-BE49-F238E27FC236}">
                <a16:creationId xmlns:a16="http://schemas.microsoft.com/office/drawing/2014/main" id="{0612F845-11A4-4D65-BA5B-C0362BBA85ED}"/>
              </a:ext>
            </a:extLst>
          </p:cNvPr>
          <p:cNvPicPr>
            <a:picLocks noChangeAspect="1"/>
          </p:cNvPicPr>
          <p:nvPr/>
        </p:nvPicPr>
        <p:blipFill>
          <a:blip r:embed="rId3"/>
          <a:stretch>
            <a:fillRect/>
          </a:stretch>
        </p:blipFill>
        <p:spPr>
          <a:xfrm>
            <a:off x="6184479" y="45418"/>
            <a:ext cx="4248472" cy="6501189"/>
          </a:xfrm>
          <a:prstGeom prst="rect">
            <a:avLst/>
          </a:prstGeom>
        </p:spPr>
      </p:pic>
      <p:pic>
        <p:nvPicPr>
          <p:cNvPr id="14" name="图片 13">
            <a:extLst>
              <a:ext uri="{FF2B5EF4-FFF2-40B4-BE49-F238E27FC236}">
                <a16:creationId xmlns:a16="http://schemas.microsoft.com/office/drawing/2014/main" id="{11846542-4E58-473E-A040-F542DA87952C}"/>
              </a:ext>
            </a:extLst>
          </p:cNvPr>
          <p:cNvPicPr>
            <a:picLocks noChangeAspect="1"/>
          </p:cNvPicPr>
          <p:nvPr/>
        </p:nvPicPr>
        <p:blipFill>
          <a:blip r:embed="rId4"/>
          <a:stretch>
            <a:fillRect/>
          </a:stretch>
        </p:blipFill>
        <p:spPr>
          <a:xfrm>
            <a:off x="986607" y="1898001"/>
            <a:ext cx="4381140" cy="3283177"/>
          </a:xfrm>
          <a:prstGeom prst="rect">
            <a:avLst/>
          </a:prstGeom>
        </p:spPr>
      </p:pic>
    </p:spTree>
    <p:extLst>
      <p:ext uri="{BB962C8B-B14F-4D97-AF65-F5344CB8AC3E}">
        <p14:creationId xmlns:p14="http://schemas.microsoft.com/office/powerpoint/2010/main" val="48882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39</a:t>
            </a:fld>
            <a:endParaRPr lang="zh-CN" altLang="en-US"/>
          </a:p>
        </p:txBody>
      </p:sp>
      <p:pic>
        <p:nvPicPr>
          <p:cNvPr id="16" name="图片 15">
            <a:extLst>
              <a:ext uri="{FF2B5EF4-FFF2-40B4-BE49-F238E27FC236}">
                <a16:creationId xmlns:a16="http://schemas.microsoft.com/office/drawing/2014/main" id="{F1803637-884E-4A15-AB2D-B02552AC7D1E}"/>
              </a:ext>
            </a:extLst>
          </p:cNvPr>
          <p:cNvPicPr>
            <a:picLocks noChangeAspect="1"/>
          </p:cNvPicPr>
          <p:nvPr/>
        </p:nvPicPr>
        <p:blipFill>
          <a:blip r:embed="rId3"/>
          <a:stretch>
            <a:fillRect/>
          </a:stretch>
        </p:blipFill>
        <p:spPr>
          <a:xfrm>
            <a:off x="423447" y="1413570"/>
            <a:ext cx="5502117" cy="3200677"/>
          </a:xfrm>
          <a:prstGeom prst="rect">
            <a:avLst/>
          </a:prstGeom>
        </p:spPr>
      </p:pic>
      <p:pic>
        <p:nvPicPr>
          <p:cNvPr id="10" name="图片 9">
            <a:extLst>
              <a:ext uri="{FF2B5EF4-FFF2-40B4-BE49-F238E27FC236}">
                <a16:creationId xmlns:a16="http://schemas.microsoft.com/office/drawing/2014/main" id="{5D5FFC9B-374E-4448-962E-EDEB388AD367}"/>
              </a:ext>
            </a:extLst>
          </p:cNvPr>
          <p:cNvPicPr>
            <a:picLocks noChangeAspect="1"/>
          </p:cNvPicPr>
          <p:nvPr/>
        </p:nvPicPr>
        <p:blipFill>
          <a:blip r:embed="rId4"/>
          <a:stretch>
            <a:fillRect/>
          </a:stretch>
        </p:blipFill>
        <p:spPr>
          <a:xfrm>
            <a:off x="6272787" y="117427"/>
            <a:ext cx="4506908" cy="3312368"/>
          </a:xfrm>
          <a:prstGeom prst="rect">
            <a:avLst/>
          </a:prstGeom>
        </p:spPr>
      </p:pic>
      <p:pic>
        <p:nvPicPr>
          <p:cNvPr id="13" name="图片 12">
            <a:extLst>
              <a:ext uri="{FF2B5EF4-FFF2-40B4-BE49-F238E27FC236}">
                <a16:creationId xmlns:a16="http://schemas.microsoft.com/office/drawing/2014/main" id="{0F7BD380-5A11-4894-BB89-13DAC74F5BAC}"/>
              </a:ext>
            </a:extLst>
          </p:cNvPr>
          <p:cNvPicPr>
            <a:picLocks noChangeAspect="1"/>
          </p:cNvPicPr>
          <p:nvPr/>
        </p:nvPicPr>
        <p:blipFill>
          <a:blip r:embed="rId5"/>
          <a:stretch>
            <a:fillRect/>
          </a:stretch>
        </p:blipFill>
        <p:spPr>
          <a:xfrm>
            <a:off x="6292434" y="3429794"/>
            <a:ext cx="5439957" cy="3200677"/>
          </a:xfrm>
          <a:prstGeom prst="rect">
            <a:avLst/>
          </a:prstGeom>
        </p:spPr>
      </p:pic>
    </p:spTree>
    <p:extLst>
      <p:ext uri="{BB962C8B-B14F-4D97-AF65-F5344CB8AC3E}">
        <p14:creationId xmlns:p14="http://schemas.microsoft.com/office/powerpoint/2010/main" val="601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1630632" y="1557586"/>
            <a:ext cx="9222007" cy="4104456"/>
          </a:xfrm>
          <a:prstGeom prst="rect">
            <a:avLst/>
          </a:prstGeom>
          <a:solidFill>
            <a:srgbClr val="FFFFFF">
              <a:alpha val="58038"/>
            </a:srgbClr>
          </a:solidFill>
          <a:ln w="25400">
            <a:solidFill>
              <a:srgbClr val="123C55"/>
            </a:solidFill>
            <a:miter lim="800000"/>
          </a:ln>
        </p:spPr>
        <p:txBody>
          <a:bodyPr/>
          <a:lstStyle/>
          <a:p>
            <a:endParaRPr lang="zh-CN" altLang="en-US">
              <a:solidFill>
                <a:srgbClr val="000000"/>
              </a:solidFill>
              <a:cs typeface="+mn-ea"/>
              <a:sym typeface="+mn-lt"/>
            </a:endParaRPr>
          </a:p>
        </p:txBody>
      </p:sp>
      <p:sp>
        <p:nvSpPr>
          <p:cNvPr id="65" name="矩形 17"/>
          <p:cNvSpPr>
            <a:spLocks noChangeArrowheads="1"/>
          </p:cNvSpPr>
          <p:nvPr/>
        </p:nvSpPr>
        <p:spPr bwMode="auto">
          <a:xfrm>
            <a:off x="1629697" y="621482"/>
            <a:ext cx="2741286" cy="961247"/>
          </a:xfrm>
          <a:prstGeom prst="rect">
            <a:avLst/>
          </a:prstGeom>
          <a:solidFill>
            <a:srgbClr val="123C55"/>
          </a:solidFill>
          <a:ln>
            <a:noFill/>
          </a:ln>
        </p:spPr>
        <p:txBody>
          <a:bodyPr/>
          <a:lstStyle/>
          <a:p>
            <a:endParaRPr lang="zh-CN" altLang="en-US" sz="2000" b="1">
              <a:cs typeface="+mn-ea"/>
              <a:sym typeface="+mn-lt"/>
            </a:endParaRPr>
          </a:p>
        </p:txBody>
      </p:sp>
      <p:sp>
        <p:nvSpPr>
          <p:cNvPr id="66" name="TextBox 18"/>
          <p:cNvSpPr>
            <a:spLocks noChangeArrowheads="1"/>
          </p:cNvSpPr>
          <p:nvPr/>
        </p:nvSpPr>
        <p:spPr bwMode="auto">
          <a:xfrm>
            <a:off x="1685289" y="693490"/>
            <a:ext cx="2685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chemeClr val="bg1"/>
                </a:solidFill>
                <a:cs typeface="+mn-ea"/>
                <a:sym typeface="+mn-lt"/>
              </a:rPr>
              <a:t>一些问题</a:t>
            </a:r>
          </a:p>
        </p:txBody>
      </p:sp>
      <p:sp>
        <p:nvSpPr>
          <p:cNvPr id="15" name="文本框 1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7" name="文本框 6">
            <a:extLst>
              <a:ext uri="{FF2B5EF4-FFF2-40B4-BE49-F238E27FC236}">
                <a16:creationId xmlns:a16="http://schemas.microsoft.com/office/drawing/2014/main" id="{AB273797-EC2A-47A4-AB5C-CD51D988E15F}"/>
              </a:ext>
            </a:extLst>
          </p:cNvPr>
          <p:cNvSpPr txBox="1"/>
          <p:nvPr/>
        </p:nvSpPr>
        <p:spPr>
          <a:xfrm>
            <a:off x="1810651" y="1845618"/>
            <a:ext cx="8861967" cy="3477875"/>
          </a:xfrm>
          <a:prstGeom prst="rect">
            <a:avLst/>
          </a:prstGeom>
          <a:noFill/>
        </p:spPr>
        <p:txBody>
          <a:bodyPr wrap="square">
            <a:spAutoFit/>
          </a:bodyPr>
          <a:lstStyle/>
          <a:p>
            <a:pPr indent="266700" algn="just"/>
            <a:r>
              <a:rPr lang="en-US" altLang="zh-CN" sz="2000" kern="100" dirty="0">
                <a:effectLst/>
                <a:latin typeface="+mn-ea"/>
                <a:cs typeface="宋体" panose="02010600030101010101" pitchFamily="2" charset="-122"/>
              </a:rPr>
              <a:t>1. </a:t>
            </a:r>
            <a:r>
              <a:rPr lang="zh-CN" altLang="zh-CN" sz="2000" kern="100" dirty="0">
                <a:effectLst/>
                <a:latin typeface="+mn-ea"/>
                <a:cs typeface="宋体" panose="02010600030101010101" pitchFamily="2" charset="-122"/>
              </a:rPr>
              <a:t>特征的数量应如何选择</a:t>
            </a:r>
            <a:r>
              <a:rPr lang="zh-CN" altLang="en-US" sz="2000" kern="100" dirty="0">
                <a:effectLst/>
                <a:latin typeface="+mn-ea"/>
                <a:cs typeface="宋体" panose="02010600030101010101" pitchFamily="2" charset="-122"/>
              </a:rPr>
              <a:t>；</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 </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2. </a:t>
            </a:r>
            <a:r>
              <a:rPr lang="zh-CN" altLang="zh-CN" sz="2000" kern="100" dirty="0">
                <a:effectLst/>
                <a:latin typeface="+mn-ea"/>
                <a:cs typeface="宋体" panose="02010600030101010101" pitchFamily="2" charset="-122"/>
              </a:rPr>
              <a:t>数据清洗与特征重建需要满足哪些要求；</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 </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3. </a:t>
            </a:r>
            <a:r>
              <a:rPr lang="zh-CN" altLang="zh-CN" sz="2000" kern="100" dirty="0">
                <a:effectLst/>
                <a:latin typeface="+mn-ea"/>
                <a:cs typeface="宋体" panose="02010600030101010101" pitchFamily="2" charset="-122"/>
              </a:rPr>
              <a:t>应如何适当划分数据集；</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 </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4</a:t>
            </a:r>
            <a:r>
              <a:rPr lang="zh-CN" altLang="zh-CN" sz="2000" kern="100" dirty="0">
                <a:effectLst/>
                <a:latin typeface="+mn-ea"/>
                <a:cs typeface="宋体" panose="02010600030101010101" pitchFamily="2" charset="-122"/>
              </a:rPr>
              <a:t>．如何合理评估特征重建与模型整体性能的好坏；</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 </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5. </a:t>
            </a:r>
            <a:r>
              <a:rPr lang="zh-CN" altLang="zh-CN" sz="2000" kern="100" dirty="0">
                <a:effectLst/>
                <a:latin typeface="+mn-ea"/>
                <a:cs typeface="宋体" panose="02010600030101010101" pitchFamily="2" charset="-122"/>
              </a:rPr>
              <a:t>如何最高效、最合理地完成模型参数调整；</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 </a:t>
            </a:r>
            <a:endParaRPr lang="zh-CN" altLang="zh-CN" sz="2000" kern="100" dirty="0">
              <a:effectLst/>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6. </a:t>
            </a:r>
            <a:r>
              <a:rPr lang="zh-CN" altLang="zh-CN" sz="2000" kern="100" dirty="0">
                <a:effectLst/>
                <a:latin typeface="+mn-ea"/>
                <a:cs typeface="宋体" panose="02010600030101010101" pitchFamily="2" charset="-122"/>
              </a:rPr>
              <a:t>如何有效使用</a:t>
            </a:r>
            <a:r>
              <a:rPr lang="en-US" altLang="zh-CN" sz="2000" kern="100" dirty="0" err="1">
                <a:effectLst/>
                <a:latin typeface="+mn-ea"/>
                <a:cs typeface="宋体" panose="02010600030101010101" pitchFamily="2" charset="-122"/>
              </a:rPr>
              <a:t>opt.fmin_tnc</a:t>
            </a:r>
            <a:r>
              <a:rPr lang="zh-CN" altLang="zh-CN" sz="2000" kern="100" dirty="0">
                <a:effectLst/>
                <a:latin typeface="+mn-ea"/>
                <a:cs typeface="宋体" panose="02010600030101010101" pitchFamily="2" charset="-122"/>
              </a:rPr>
              <a:t>优化器；</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2234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40</a:t>
            </a:fld>
            <a:endParaRPr lang="zh-CN" altLang="en-US"/>
          </a:p>
        </p:txBody>
      </p:sp>
      <p:pic>
        <p:nvPicPr>
          <p:cNvPr id="5" name="图片 4">
            <a:extLst>
              <a:ext uri="{FF2B5EF4-FFF2-40B4-BE49-F238E27FC236}">
                <a16:creationId xmlns:a16="http://schemas.microsoft.com/office/drawing/2014/main" id="{B82B62FC-B256-4D55-BA95-2B521363E7FF}"/>
              </a:ext>
            </a:extLst>
          </p:cNvPr>
          <p:cNvPicPr>
            <a:picLocks noChangeAspect="1"/>
          </p:cNvPicPr>
          <p:nvPr/>
        </p:nvPicPr>
        <p:blipFill>
          <a:blip r:embed="rId3"/>
          <a:stretch>
            <a:fillRect/>
          </a:stretch>
        </p:blipFill>
        <p:spPr>
          <a:xfrm>
            <a:off x="626567" y="1701602"/>
            <a:ext cx="6690940" cy="4061812"/>
          </a:xfrm>
          <a:prstGeom prst="rect">
            <a:avLst/>
          </a:prstGeom>
        </p:spPr>
      </p:pic>
      <p:sp>
        <p:nvSpPr>
          <p:cNvPr id="10" name="文本框 9">
            <a:extLst>
              <a:ext uri="{FF2B5EF4-FFF2-40B4-BE49-F238E27FC236}">
                <a16:creationId xmlns:a16="http://schemas.microsoft.com/office/drawing/2014/main" id="{2A6B40DD-1608-436D-8DAA-57D3E3D8CBD4}"/>
              </a:ext>
            </a:extLst>
          </p:cNvPr>
          <p:cNvSpPr txBox="1"/>
          <p:nvPr/>
        </p:nvSpPr>
        <p:spPr>
          <a:xfrm>
            <a:off x="576805" y="782349"/>
            <a:ext cx="8064896" cy="707886"/>
          </a:xfrm>
          <a:prstGeom prst="rect">
            <a:avLst/>
          </a:prstGeom>
          <a:noFill/>
        </p:spPr>
        <p:txBody>
          <a:bodyPr wrap="square">
            <a:spAutoFit/>
          </a:bodyPr>
          <a:lstStyle/>
          <a:p>
            <a:r>
              <a:rPr lang="zh-CN" altLang="en-US" sz="2000" dirty="0">
                <a:solidFill>
                  <a:srgbClr val="000000"/>
                </a:solidFill>
                <a:latin typeface="+mn-ea"/>
              </a:rPr>
              <a:t>       从小组成员不同电脑运行时长比较来看，机器学习对电脑性能要求比较高。</a:t>
            </a:r>
            <a:endParaRPr lang="zh-CN" altLang="en-US" sz="2000" dirty="0">
              <a:latin typeface="+mn-ea"/>
            </a:endParaRPr>
          </a:p>
        </p:txBody>
      </p:sp>
      <p:pic>
        <p:nvPicPr>
          <p:cNvPr id="8" name="图片 7">
            <a:extLst>
              <a:ext uri="{FF2B5EF4-FFF2-40B4-BE49-F238E27FC236}">
                <a16:creationId xmlns:a16="http://schemas.microsoft.com/office/drawing/2014/main" id="{621BCECD-7E41-46F6-B8F9-928404ADF0E0}"/>
              </a:ext>
            </a:extLst>
          </p:cNvPr>
          <p:cNvPicPr>
            <a:picLocks noChangeAspect="1"/>
          </p:cNvPicPr>
          <p:nvPr/>
        </p:nvPicPr>
        <p:blipFill>
          <a:blip r:embed="rId4"/>
          <a:stretch>
            <a:fillRect/>
          </a:stretch>
        </p:blipFill>
        <p:spPr>
          <a:xfrm>
            <a:off x="626567" y="5842872"/>
            <a:ext cx="6141334" cy="395234"/>
          </a:xfrm>
          <a:prstGeom prst="rect">
            <a:avLst/>
          </a:prstGeom>
        </p:spPr>
      </p:pic>
    </p:spTree>
    <p:extLst>
      <p:ext uri="{BB962C8B-B14F-4D97-AF65-F5344CB8AC3E}">
        <p14:creationId xmlns:p14="http://schemas.microsoft.com/office/powerpoint/2010/main" val="128202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41</a:t>
            </a:fld>
            <a:endParaRPr lang="zh-CN" altLang="en-US"/>
          </a:p>
        </p:txBody>
      </p:sp>
      <p:sp>
        <p:nvSpPr>
          <p:cNvPr id="10" name="文本框 9">
            <a:extLst>
              <a:ext uri="{FF2B5EF4-FFF2-40B4-BE49-F238E27FC236}">
                <a16:creationId xmlns:a16="http://schemas.microsoft.com/office/drawing/2014/main" id="{2A6B40DD-1608-436D-8DAA-57D3E3D8CBD4}"/>
              </a:ext>
            </a:extLst>
          </p:cNvPr>
          <p:cNvSpPr txBox="1"/>
          <p:nvPr/>
        </p:nvSpPr>
        <p:spPr>
          <a:xfrm>
            <a:off x="576805" y="782349"/>
            <a:ext cx="8064896" cy="400110"/>
          </a:xfrm>
          <a:prstGeom prst="rect">
            <a:avLst/>
          </a:prstGeom>
          <a:noFill/>
        </p:spPr>
        <p:txBody>
          <a:bodyPr wrap="square">
            <a:spAutoFit/>
          </a:bodyPr>
          <a:lstStyle/>
          <a:p>
            <a:r>
              <a:rPr lang="zh-CN" altLang="en-US" sz="2000" dirty="0">
                <a:solidFill>
                  <a:srgbClr val="000000"/>
                </a:solidFill>
                <a:latin typeface="+mn-ea"/>
              </a:rPr>
              <a:t>再次分割数据集。</a:t>
            </a:r>
            <a:endParaRPr lang="zh-CN" altLang="en-US" sz="2000" dirty="0">
              <a:latin typeface="+mn-ea"/>
            </a:endParaRPr>
          </a:p>
        </p:txBody>
      </p:sp>
      <p:pic>
        <p:nvPicPr>
          <p:cNvPr id="6" name="图片 5">
            <a:extLst>
              <a:ext uri="{FF2B5EF4-FFF2-40B4-BE49-F238E27FC236}">
                <a16:creationId xmlns:a16="http://schemas.microsoft.com/office/drawing/2014/main" id="{354026C8-AE81-452A-82B0-87FA80749125}"/>
              </a:ext>
            </a:extLst>
          </p:cNvPr>
          <p:cNvPicPr>
            <a:picLocks noChangeAspect="1"/>
          </p:cNvPicPr>
          <p:nvPr/>
        </p:nvPicPr>
        <p:blipFill>
          <a:blip r:embed="rId3"/>
          <a:stretch>
            <a:fillRect/>
          </a:stretch>
        </p:blipFill>
        <p:spPr>
          <a:xfrm>
            <a:off x="576805" y="1485578"/>
            <a:ext cx="5220152" cy="3421677"/>
          </a:xfrm>
          <a:prstGeom prst="rect">
            <a:avLst/>
          </a:prstGeom>
        </p:spPr>
      </p:pic>
      <p:pic>
        <p:nvPicPr>
          <p:cNvPr id="9" name="图片 8">
            <a:extLst>
              <a:ext uri="{FF2B5EF4-FFF2-40B4-BE49-F238E27FC236}">
                <a16:creationId xmlns:a16="http://schemas.microsoft.com/office/drawing/2014/main" id="{DD96658E-FFC8-40F7-A4AA-347A2ABA6B6D}"/>
              </a:ext>
            </a:extLst>
          </p:cNvPr>
          <p:cNvPicPr>
            <a:picLocks noChangeAspect="1"/>
          </p:cNvPicPr>
          <p:nvPr/>
        </p:nvPicPr>
        <p:blipFill>
          <a:blip r:embed="rId4"/>
          <a:stretch>
            <a:fillRect/>
          </a:stretch>
        </p:blipFill>
        <p:spPr>
          <a:xfrm>
            <a:off x="576805" y="5183885"/>
            <a:ext cx="9182896" cy="594412"/>
          </a:xfrm>
          <a:prstGeom prst="rect">
            <a:avLst/>
          </a:prstGeom>
        </p:spPr>
      </p:pic>
    </p:spTree>
    <p:extLst>
      <p:ext uri="{BB962C8B-B14F-4D97-AF65-F5344CB8AC3E}">
        <p14:creationId xmlns:p14="http://schemas.microsoft.com/office/powerpoint/2010/main" val="87667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特征降维 </a:t>
            </a:r>
            <a:r>
              <a:rPr lang="en-US" altLang="zh-CN" dirty="0">
                <a:cs typeface="+mn-ea"/>
                <a:sym typeface="+mn-lt"/>
              </a:rPr>
              <a:t>&amp; </a:t>
            </a:r>
            <a:r>
              <a:rPr lang="zh-CN" altLang="en-US" dirty="0">
                <a:cs typeface="+mn-ea"/>
                <a:sym typeface="+mn-lt"/>
              </a:rPr>
              <a:t>分割数据集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42</a:t>
            </a:fld>
            <a:endParaRPr lang="zh-CN" altLang="en-US"/>
          </a:p>
        </p:txBody>
      </p:sp>
      <p:sp>
        <p:nvSpPr>
          <p:cNvPr id="10" name="文本框 9">
            <a:extLst>
              <a:ext uri="{FF2B5EF4-FFF2-40B4-BE49-F238E27FC236}">
                <a16:creationId xmlns:a16="http://schemas.microsoft.com/office/drawing/2014/main" id="{2A6B40DD-1608-436D-8DAA-57D3E3D8CBD4}"/>
              </a:ext>
            </a:extLst>
          </p:cNvPr>
          <p:cNvSpPr txBox="1"/>
          <p:nvPr/>
        </p:nvSpPr>
        <p:spPr>
          <a:xfrm>
            <a:off x="1345184" y="1428739"/>
            <a:ext cx="8064896" cy="2246769"/>
          </a:xfrm>
          <a:prstGeom prst="rect">
            <a:avLst/>
          </a:prstGeom>
          <a:noFill/>
        </p:spPr>
        <p:txBody>
          <a:bodyPr wrap="square">
            <a:spAutoFit/>
          </a:bodyPr>
          <a:lstStyle/>
          <a:p>
            <a:r>
              <a:rPr lang="zh-CN" altLang="en-US" sz="2000" dirty="0">
                <a:latin typeface="+mn-ea"/>
              </a:rPr>
              <a:t>       考虑到</a:t>
            </a:r>
            <a:r>
              <a:rPr lang="en-US" altLang="zh-CN" sz="2000" dirty="0">
                <a:latin typeface="+mn-ea"/>
              </a:rPr>
              <a:t>t-</a:t>
            </a:r>
            <a:r>
              <a:rPr lang="en-US" altLang="zh-CN" sz="2000" dirty="0" err="1">
                <a:latin typeface="+mn-ea"/>
              </a:rPr>
              <a:t>sne</a:t>
            </a:r>
            <a:r>
              <a:rPr lang="zh-CN" altLang="en-US" sz="2000" dirty="0">
                <a:latin typeface="+mn-ea"/>
              </a:rPr>
              <a:t>降维后得到的特征比</a:t>
            </a:r>
            <a:r>
              <a:rPr lang="en-US" altLang="zh-CN" sz="2000" dirty="0" err="1">
                <a:latin typeface="+mn-ea"/>
              </a:rPr>
              <a:t>pca</a:t>
            </a:r>
            <a:r>
              <a:rPr lang="zh-CN" altLang="en-US" sz="2000" dirty="0">
                <a:latin typeface="+mn-ea"/>
              </a:rPr>
              <a:t>可以少得多，我们准备了更小规模的</a:t>
            </a:r>
            <a:r>
              <a:rPr lang="en-US" altLang="zh-CN" sz="2000" dirty="0">
                <a:latin typeface="+mn-ea"/>
              </a:rPr>
              <a:t>t-</a:t>
            </a:r>
            <a:r>
              <a:rPr lang="en-US" altLang="zh-CN" sz="2000" dirty="0" err="1">
                <a:latin typeface="+mn-ea"/>
              </a:rPr>
              <a:t>sne</a:t>
            </a:r>
            <a:r>
              <a:rPr lang="zh-CN" altLang="en-US" sz="2000" dirty="0">
                <a:latin typeface="+mn-ea"/>
              </a:rPr>
              <a:t>降维后数据集和仅</a:t>
            </a:r>
            <a:r>
              <a:rPr lang="en-US" altLang="zh-CN" sz="2000" dirty="0" err="1">
                <a:latin typeface="+mn-ea"/>
              </a:rPr>
              <a:t>pca</a:t>
            </a:r>
            <a:r>
              <a:rPr lang="zh-CN" altLang="en-US" sz="2000" dirty="0">
                <a:latin typeface="+mn-ea"/>
              </a:rPr>
              <a:t>降维后数据集以比较性能。</a:t>
            </a:r>
            <a:endParaRPr lang="en-US" altLang="zh-CN" sz="2000" dirty="0">
              <a:latin typeface="+mn-ea"/>
            </a:endParaRPr>
          </a:p>
          <a:p>
            <a:r>
              <a:rPr lang="zh-CN" altLang="en-US" sz="2000" dirty="0">
                <a:latin typeface="+mn-ea"/>
              </a:rPr>
              <a:t>       其训练集包含</a:t>
            </a:r>
            <a:r>
              <a:rPr lang="en-US" altLang="zh-CN" sz="2000" dirty="0">
                <a:latin typeface="+mn-ea"/>
              </a:rPr>
              <a:t>1700</a:t>
            </a:r>
            <a:r>
              <a:rPr lang="zh-CN" altLang="en-US" sz="2000" dirty="0">
                <a:latin typeface="+mn-ea"/>
              </a:rPr>
              <a:t>个样本（以下称“小训练集”），测试集包含</a:t>
            </a:r>
            <a:r>
              <a:rPr lang="en-US" altLang="zh-CN" sz="2000" dirty="0">
                <a:latin typeface="+mn-ea"/>
              </a:rPr>
              <a:t>300</a:t>
            </a:r>
            <a:r>
              <a:rPr lang="zh-CN" altLang="en-US" sz="2000" dirty="0">
                <a:latin typeface="+mn-ea"/>
              </a:rPr>
              <a:t>个样本。之前划分的大训练集的规模是小训练集的约</a:t>
            </a:r>
            <a:r>
              <a:rPr lang="en-US" altLang="zh-CN" sz="2000" dirty="0">
                <a:latin typeface="+mn-ea"/>
              </a:rPr>
              <a:t>2.4</a:t>
            </a:r>
            <a:r>
              <a:rPr lang="zh-CN" altLang="en-US" sz="2000" dirty="0">
                <a:latin typeface="+mn-ea"/>
              </a:rPr>
              <a:t>倍。</a:t>
            </a:r>
            <a:endParaRPr lang="en-US" altLang="zh-CN" sz="2000" dirty="0">
              <a:latin typeface="+mn-ea"/>
            </a:endParaRPr>
          </a:p>
          <a:p>
            <a:r>
              <a:rPr lang="en-US" altLang="zh-CN" sz="2000" dirty="0">
                <a:latin typeface="+mn-ea"/>
              </a:rPr>
              <a:t>       </a:t>
            </a:r>
            <a:r>
              <a:rPr lang="zh-CN" altLang="en-US" sz="2000" dirty="0">
                <a:latin typeface="+mn-ea"/>
              </a:rPr>
              <a:t>除此以外，我们还准备了未降维的全特征数据集，训练集包含</a:t>
            </a:r>
            <a:r>
              <a:rPr lang="en-US" altLang="zh-CN" sz="2000" dirty="0">
                <a:latin typeface="+mn-ea"/>
              </a:rPr>
              <a:t>10500</a:t>
            </a:r>
            <a:r>
              <a:rPr lang="zh-CN" altLang="en-US" sz="2000" dirty="0">
                <a:latin typeface="+mn-ea"/>
              </a:rPr>
              <a:t>个样本（以下称“超大训练集”），测试集包含</a:t>
            </a:r>
            <a:r>
              <a:rPr lang="en-US" altLang="zh-CN" sz="2000" dirty="0">
                <a:latin typeface="+mn-ea"/>
              </a:rPr>
              <a:t>4500</a:t>
            </a:r>
            <a:r>
              <a:rPr lang="zh-CN" altLang="en-US" sz="2000" dirty="0">
                <a:latin typeface="+mn-ea"/>
              </a:rPr>
              <a:t>个样本，特征数为</a:t>
            </a:r>
            <a:r>
              <a:rPr lang="en-US" altLang="zh-CN" sz="2000" dirty="0">
                <a:latin typeface="+mn-ea"/>
              </a:rPr>
              <a:t>4096</a:t>
            </a:r>
            <a:r>
              <a:rPr lang="zh-CN" altLang="en-US" sz="2000" dirty="0">
                <a:latin typeface="+mn-ea"/>
              </a:rPr>
              <a:t>。</a:t>
            </a:r>
          </a:p>
        </p:txBody>
      </p:sp>
      <p:pic>
        <p:nvPicPr>
          <p:cNvPr id="5" name="图片 4">
            <a:extLst>
              <a:ext uri="{FF2B5EF4-FFF2-40B4-BE49-F238E27FC236}">
                <a16:creationId xmlns:a16="http://schemas.microsoft.com/office/drawing/2014/main" id="{C364A1D2-EE35-4A4A-B276-3B500863E1AA}"/>
              </a:ext>
            </a:extLst>
          </p:cNvPr>
          <p:cNvPicPr>
            <a:picLocks noChangeAspect="1"/>
          </p:cNvPicPr>
          <p:nvPr/>
        </p:nvPicPr>
        <p:blipFill>
          <a:blip r:embed="rId3"/>
          <a:stretch>
            <a:fillRect/>
          </a:stretch>
        </p:blipFill>
        <p:spPr>
          <a:xfrm>
            <a:off x="1490663" y="3697692"/>
            <a:ext cx="5685013" cy="1569856"/>
          </a:xfrm>
          <a:prstGeom prst="rect">
            <a:avLst/>
          </a:prstGeom>
        </p:spPr>
      </p:pic>
    </p:spTree>
    <p:extLst>
      <p:ext uri="{BB962C8B-B14F-4D97-AF65-F5344CB8AC3E}">
        <p14:creationId xmlns:p14="http://schemas.microsoft.com/office/powerpoint/2010/main" val="22915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建立模型 </a:t>
            </a:r>
            <a:r>
              <a:rPr lang="en-US" altLang="zh-CN" dirty="0">
                <a:cs typeface="+mn-ea"/>
                <a:sym typeface="+mn-lt"/>
              </a:rPr>
              <a:t>&amp; </a:t>
            </a:r>
            <a:r>
              <a:rPr lang="zh-CN" altLang="en-US" dirty="0">
                <a:cs typeface="+mn-ea"/>
                <a:sym typeface="+mn-lt"/>
              </a:rPr>
              <a:t>性能比较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43</a:t>
            </a:fld>
            <a:endParaRPr lang="zh-CN" altLang="en-US"/>
          </a:p>
        </p:txBody>
      </p:sp>
      <p:sp>
        <p:nvSpPr>
          <p:cNvPr id="10" name="文本框 9">
            <a:extLst>
              <a:ext uri="{FF2B5EF4-FFF2-40B4-BE49-F238E27FC236}">
                <a16:creationId xmlns:a16="http://schemas.microsoft.com/office/drawing/2014/main" id="{2A6B40DD-1608-436D-8DAA-57D3E3D8CBD4}"/>
              </a:ext>
            </a:extLst>
          </p:cNvPr>
          <p:cNvSpPr txBox="1"/>
          <p:nvPr/>
        </p:nvSpPr>
        <p:spPr>
          <a:xfrm>
            <a:off x="1274639" y="1629594"/>
            <a:ext cx="8064896" cy="2862322"/>
          </a:xfrm>
          <a:prstGeom prst="rect">
            <a:avLst/>
          </a:prstGeom>
          <a:noFill/>
        </p:spPr>
        <p:txBody>
          <a:bodyPr wrap="square">
            <a:spAutoFit/>
          </a:bodyPr>
          <a:lstStyle/>
          <a:p>
            <a:r>
              <a:rPr lang="zh-CN" altLang="en-US" sz="2000" dirty="0">
                <a:latin typeface="+mn-ea"/>
              </a:rPr>
              <a:t>       我们选择多分类正则化逻辑回归作为中文手写数字识别的模型算法。其中原因包括：</a:t>
            </a:r>
            <a:endParaRPr lang="en-US" altLang="zh-CN" sz="2000" dirty="0">
              <a:latin typeface="+mn-ea"/>
            </a:endParaRPr>
          </a:p>
          <a:p>
            <a:endParaRPr lang="en-US" altLang="zh-CN" sz="2000" dirty="0">
              <a:latin typeface="+mn-ea"/>
            </a:endParaRPr>
          </a:p>
          <a:p>
            <a:pPr marL="457200" indent="-457200">
              <a:buAutoNum type="arabicPeriod"/>
            </a:pPr>
            <a:r>
              <a:rPr lang="zh-CN" altLang="en-US" sz="2000" dirty="0">
                <a:latin typeface="+mn-ea"/>
              </a:rPr>
              <a:t>关于中文手写数字识别的可用文档资料不多，但在</a:t>
            </a:r>
            <a:r>
              <a:rPr lang="en-US" altLang="zh-CN" sz="2000" dirty="0">
                <a:latin typeface="+mn-ea"/>
              </a:rPr>
              <a:t>MNIST</a:t>
            </a:r>
            <a:r>
              <a:rPr lang="zh-CN" altLang="en-US" sz="2000" dirty="0">
                <a:latin typeface="+mn-ea"/>
              </a:rPr>
              <a:t>手写数字识别数据集上，较大样本下多分类逻辑回归算法的准确率超过</a:t>
            </a:r>
            <a:r>
              <a:rPr lang="en-US" altLang="zh-CN" sz="2000" dirty="0">
                <a:latin typeface="+mn-ea"/>
              </a:rPr>
              <a:t>90%</a:t>
            </a:r>
            <a:r>
              <a:rPr lang="zh-CN" altLang="en-US" sz="2000" dirty="0">
                <a:latin typeface="+mn-ea"/>
              </a:rPr>
              <a:t>。</a:t>
            </a:r>
            <a:endParaRPr lang="en-US" altLang="zh-CN" sz="2000" dirty="0">
              <a:latin typeface="+mn-ea"/>
            </a:endParaRPr>
          </a:p>
          <a:p>
            <a:pPr marL="457200" indent="-457200">
              <a:buAutoNum type="arabicPeriod"/>
            </a:pPr>
            <a:endParaRPr lang="en-US" altLang="zh-CN" sz="2000" dirty="0">
              <a:latin typeface="+mn-ea"/>
            </a:endParaRPr>
          </a:p>
          <a:p>
            <a:pPr marL="457200" indent="-457200">
              <a:buAutoNum type="arabicPeriod"/>
            </a:pPr>
            <a:r>
              <a:rPr lang="zh-CN" altLang="en-US" sz="2000">
                <a:latin typeface="+mn-ea"/>
              </a:rPr>
              <a:t>我们单纯地希望</a:t>
            </a:r>
            <a:r>
              <a:rPr lang="zh-CN" altLang="en-US" sz="2000" dirty="0">
                <a:latin typeface="+mn-ea"/>
              </a:rPr>
              <a:t>通过比较弱的方法使不同特征提取算法的结果以及数据集规模对结果的影响更显著。逻辑回归算法实现简单，调参较方便。</a:t>
            </a:r>
            <a:endParaRPr lang="en-US" altLang="zh-CN" sz="2000" dirty="0">
              <a:latin typeface="+mn-ea"/>
            </a:endParaRPr>
          </a:p>
        </p:txBody>
      </p:sp>
    </p:spTree>
    <p:extLst>
      <p:ext uri="{BB962C8B-B14F-4D97-AF65-F5344CB8AC3E}">
        <p14:creationId xmlns:p14="http://schemas.microsoft.com/office/powerpoint/2010/main" val="137189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44</a:t>
            </a:fld>
            <a:endParaRPr lang="zh-CN" altLang="en-US"/>
          </a:p>
        </p:txBody>
      </p:sp>
      <p:sp>
        <p:nvSpPr>
          <p:cNvPr id="11" name="文本框 10">
            <a:extLst>
              <a:ext uri="{FF2B5EF4-FFF2-40B4-BE49-F238E27FC236}">
                <a16:creationId xmlns:a16="http://schemas.microsoft.com/office/drawing/2014/main" id="{B78C1B27-4A2F-464E-B43D-951D16CFEDD1}"/>
              </a:ext>
            </a:extLst>
          </p:cNvPr>
          <p:cNvSpPr txBox="1"/>
          <p:nvPr/>
        </p:nvSpPr>
        <p:spPr>
          <a:xfrm>
            <a:off x="194519" y="2133650"/>
            <a:ext cx="3306482" cy="461665"/>
          </a:xfrm>
          <a:prstGeom prst="rect">
            <a:avLst/>
          </a:prstGeom>
          <a:noFill/>
        </p:spPr>
        <p:txBody>
          <a:bodyPr wrap="square" rtlCol="0">
            <a:spAutoFit/>
          </a:bodyPr>
          <a:lstStyle/>
          <a:p>
            <a:r>
              <a:rPr lang="zh-CN" altLang="en-US" dirty="0"/>
              <a:t>           使用逻辑回归</a:t>
            </a:r>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pic>
        <p:nvPicPr>
          <p:cNvPr id="14" name="图片 13">
            <a:extLst>
              <a:ext uri="{FF2B5EF4-FFF2-40B4-BE49-F238E27FC236}">
                <a16:creationId xmlns:a16="http://schemas.microsoft.com/office/drawing/2014/main" id="{0B7A120D-2C02-4DE0-810C-DB4AEFDD9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641" y="2133650"/>
            <a:ext cx="7991475" cy="4438650"/>
          </a:xfrm>
          <a:prstGeom prst="rect">
            <a:avLst/>
          </a:prstGeom>
        </p:spPr>
      </p:pic>
      <p:sp>
        <p:nvSpPr>
          <p:cNvPr id="18" name="文本框 17">
            <a:extLst>
              <a:ext uri="{FF2B5EF4-FFF2-40B4-BE49-F238E27FC236}">
                <a16:creationId xmlns:a16="http://schemas.microsoft.com/office/drawing/2014/main" id="{CB63C02E-752F-4251-8BAC-40A818C4D483}"/>
              </a:ext>
            </a:extLst>
          </p:cNvPr>
          <p:cNvSpPr txBox="1"/>
          <p:nvPr/>
        </p:nvSpPr>
        <p:spPr>
          <a:xfrm>
            <a:off x="4371218" y="453168"/>
            <a:ext cx="3167881" cy="461665"/>
          </a:xfrm>
          <a:prstGeom prst="rect">
            <a:avLst/>
          </a:prstGeom>
          <a:noFill/>
        </p:spPr>
        <p:txBody>
          <a:bodyPr wrap="square" rtlCol="0">
            <a:spAutoFit/>
          </a:bodyPr>
          <a:lstStyle/>
          <a:p>
            <a:r>
              <a:rPr lang="en-US" altLang="zh-CN" dirty="0"/>
              <a:t>Sigmoid</a:t>
            </a:r>
            <a:r>
              <a:rPr lang="zh-CN" altLang="en-US" dirty="0"/>
              <a:t>函数：</a:t>
            </a:r>
          </a:p>
        </p:txBody>
      </p:sp>
      <p:pic>
        <p:nvPicPr>
          <p:cNvPr id="20" name="图片 19">
            <a:extLst>
              <a:ext uri="{FF2B5EF4-FFF2-40B4-BE49-F238E27FC236}">
                <a16:creationId xmlns:a16="http://schemas.microsoft.com/office/drawing/2014/main" id="{14A8B032-5632-42CE-937B-77A8C58CD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526" y="219701"/>
            <a:ext cx="4819650" cy="1095375"/>
          </a:xfrm>
          <a:prstGeom prst="rect">
            <a:avLst/>
          </a:prstGeom>
        </p:spPr>
      </p:pic>
      <p:pic>
        <p:nvPicPr>
          <p:cNvPr id="23" name="图片 22">
            <a:extLst>
              <a:ext uri="{FF2B5EF4-FFF2-40B4-BE49-F238E27FC236}">
                <a16:creationId xmlns:a16="http://schemas.microsoft.com/office/drawing/2014/main" id="{E2E19F5C-5A1B-47CD-93DC-38A38DE7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2674" y="1085612"/>
            <a:ext cx="7953375" cy="828675"/>
          </a:xfrm>
          <a:prstGeom prst="rect">
            <a:avLst/>
          </a:prstGeom>
        </p:spPr>
      </p:pic>
      <p:sp>
        <p:nvSpPr>
          <p:cNvPr id="24" name="文本框 23">
            <a:extLst>
              <a:ext uri="{FF2B5EF4-FFF2-40B4-BE49-F238E27FC236}">
                <a16:creationId xmlns:a16="http://schemas.microsoft.com/office/drawing/2014/main" id="{67026251-F1C7-4E7D-BB59-C7611AFA7954}"/>
              </a:ext>
            </a:extLst>
          </p:cNvPr>
          <p:cNvSpPr txBox="1"/>
          <p:nvPr/>
        </p:nvSpPr>
        <p:spPr>
          <a:xfrm>
            <a:off x="1676646" y="1269116"/>
            <a:ext cx="2527995" cy="461665"/>
          </a:xfrm>
          <a:prstGeom prst="rect">
            <a:avLst/>
          </a:prstGeom>
          <a:noFill/>
        </p:spPr>
        <p:txBody>
          <a:bodyPr wrap="square" rtlCol="0">
            <a:spAutoFit/>
          </a:bodyPr>
          <a:lstStyle/>
          <a:p>
            <a:r>
              <a:rPr lang="zh-CN" altLang="en-US" dirty="0"/>
              <a:t>正则化代价函数：</a:t>
            </a:r>
          </a:p>
        </p:txBody>
      </p:sp>
      <p:sp>
        <p:nvSpPr>
          <p:cNvPr id="25" name="文本框 24">
            <a:extLst>
              <a:ext uri="{FF2B5EF4-FFF2-40B4-BE49-F238E27FC236}">
                <a16:creationId xmlns:a16="http://schemas.microsoft.com/office/drawing/2014/main" id="{CA1A9CF0-3D28-4C91-BFE3-0E81B4BDD566}"/>
              </a:ext>
            </a:extLst>
          </p:cNvPr>
          <p:cNvSpPr txBox="1"/>
          <p:nvPr/>
        </p:nvSpPr>
        <p:spPr>
          <a:xfrm>
            <a:off x="338535" y="2925738"/>
            <a:ext cx="3162466" cy="3046988"/>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        K</a:t>
            </a:r>
            <a:r>
              <a:rPr lang="zh-CN" altLang="en-US" dirty="0">
                <a:latin typeface="Arial" panose="020B0604020202020204" pitchFamily="34" charset="0"/>
                <a:cs typeface="Arial" panose="020B0604020202020204" pitchFamily="34" charset="0"/>
              </a:rPr>
              <a:t>是由上面降维处理数据所得，</a:t>
            </a:r>
            <a:r>
              <a:rPr lang="en-US" altLang="zh-CN" dirty="0">
                <a:latin typeface="Arial" panose="020B0604020202020204" pitchFamily="34" charset="0"/>
                <a:cs typeface="Arial" panose="020B0604020202020204" pitchFamily="34" charset="0"/>
              </a:rPr>
              <a:t>k</a:t>
            </a:r>
            <a:r>
              <a:rPr lang="zh-CN" altLang="en-US" dirty="0">
                <a:latin typeface="Arial" panose="020B0604020202020204" pitchFamily="34" charset="0"/>
                <a:cs typeface="Arial" panose="020B0604020202020204" pitchFamily="34" charset="0"/>
              </a:rPr>
              <a:t>为</a:t>
            </a:r>
            <a:r>
              <a:rPr lang="en-US" altLang="zh-CN" dirty="0">
                <a:latin typeface="Arial" panose="020B0604020202020204" pitchFamily="34" charset="0"/>
                <a:cs typeface="Arial" panose="020B0604020202020204" pitchFamily="34" charset="0"/>
              </a:rPr>
              <a:t>637</a:t>
            </a:r>
            <a:r>
              <a:rPr lang="zh-CN" altLang="en-US" dirty="0">
                <a:latin typeface="Arial" panose="020B0604020202020204" pitchFamily="34" charset="0"/>
                <a:cs typeface="Arial" panose="020B0604020202020204" pitchFamily="34" charset="0"/>
              </a:rPr>
              <a:t>维。</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我们采用</a:t>
            </a:r>
            <a:r>
              <a:rPr lang="en-US" altLang="zh-CN" dirty="0">
                <a:latin typeface="Arial" panose="020B0604020202020204" pitchFamily="34" charset="0"/>
                <a:cs typeface="Arial" panose="020B0604020202020204" pitchFamily="34" charset="0"/>
              </a:rPr>
              <a:t>15</a:t>
            </a:r>
            <a:r>
              <a:rPr lang="zh-CN" altLang="en-US" dirty="0">
                <a:latin typeface="Arial" panose="020B0604020202020204" pitchFamily="34" charset="0"/>
                <a:cs typeface="Arial" panose="020B0604020202020204" pitchFamily="34" charset="0"/>
              </a:rPr>
              <a:t>个分类器进行手写数字识别。其中，</a:t>
            </a:r>
            <a:r>
              <a:rPr lang="en-US" altLang="zh-CN" dirty="0">
                <a:latin typeface="Arial" panose="020B0604020202020204" pitchFamily="34" charset="0"/>
                <a:cs typeface="Arial" panose="020B0604020202020204" pitchFamily="34" charset="0"/>
              </a:rPr>
              <a:t>w</a:t>
            </a:r>
            <a:r>
              <a:rPr lang="zh-CN" altLang="en-US" dirty="0">
                <a:latin typeface="Arial" panose="020B0604020202020204" pitchFamily="34" charset="0"/>
                <a:cs typeface="Arial" panose="020B0604020202020204" pitchFamily="34" charset="0"/>
              </a:rPr>
              <a:t>是逻辑回归的系数，</a:t>
            </a:r>
            <a:r>
              <a:rPr lang="en-US" altLang="zh-CN" dirty="0">
                <a:latin typeface="Arial" panose="020B0604020202020204" pitchFamily="34" charset="0"/>
                <a:cs typeface="Arial" panose="020B0604020202020204" pitchFamily="34" charset="0"/>
              </a:rPr>
              <a:t>b</a:t>
            </a:r>
            <a:r>
              <a:rPr lang="zh-CN" altLang="en-US" dirty="0">
                <a:latin typeface="Arial" panose="020B0604020202020204" pitchFamily="34" charset="0"/>
                <a:cs typeface="Arial" panose="020B0604020202020204" pitchFamily="34" charset="0"/>
              </a:rPr>
              <a:t>为常数。</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逻辑回归</a:t>
            </a:r>
            <a:r>
              <a:rPr lang="en-US" altLang="zh-CN" dirty="0"/>
              <a:t>y=w.t*</a:t>
            </a:r>
            <a:r>
              <a:rPr lang="en-US" altLang="zh-CN" dirty="0" err="1"/>
              <a:t>x+b</a:t>
            </a:r>
            <a:r>
              <a:rPr lang="en-US" altLang="zh-CN" dirty="0">
                <a:latin typeface="Arial" panose="020B0604020202020204" pitchFamily="34" charset="0"/>
                <a:cs typeface="Arial" panose="020B0604020202020204" pitchFamily="34" charset="0"/>
              </a:rPr>
              <a:t>)</a:t>
            </a:r>
            <a:endParaRPr lang="en-US" altLang="zh-CN" dirty="0"/>
          </a:p>
        </p:txBody>
      </p:sp>
    </p:spTree>
    <p:extLst>
      <p:ext uri="{BB962C8B-B14F-4D97-AF65-F5344CB8AC3E}">
        <p14:creationId xmlns:p14="http://schemas.microsoft.com/office/powerpoint/2010/main" val="42566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45</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pic>
        <p:nvPicPr>
          <p:cNvPr id="5" name="图片 4">
            <a:extLst>
              <a:ext uri="{FF2B5EF4-FFF2-40B4-BE49-F238E27FC236}">
                <a16:creationId xmlns:a16="http://schemas.microsoft.com/office/drawing/2014/main" id="{D6EABC0D-0D3E-474A-9996-17C5555FD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1353"/>
            <a:ext cx="12213771" cy="5325301"/>
          </a:xfrm>
          <a:prstGeom prst="rect">
            <a:avLst/>
          </a:prstGeom>
        </p:spPr>
      </p:pic>
      <p:sp>
        <p:nvSpPr>
          <p:cNvPr id="6" name="文本框 5">
            <a:extLst>
              <a:ext uri="{FF2B5EF4-FFF2-40B4-BE49-F238E27FC236}">
                <a16:creationId xmlns:a16="http://schemas.microsoft.com/office/drawing/2014/main" id="{33EC9410-9F9F-4188-9215-7115CE7E7570}"/>
              </a:ext>
            </a:extLst>
          </p:cNvPr>
          <p:cNvSpPr txBox="1"/>
          <p:nvPr/>
        </p:nvSpPr>
        <p:spPr>
          <a:xfrm>
            <a:off x="3938935" y="435539"/>
            <a:ext cx="6912768" cy="461665"/>
          </a:xfrm>
          <a:prstGeom prst="rect">
            <a:avLst/>
          </a:prstGeom>
          <a:noFill/>
        </p:spPr>
        <p:txBody>
          <a:bodyPr wrap="square" rtlCol="0">
            <a:spAutoFit/>
          </a:bodyPr>
          <a:lstStyle/>
          <a:p>
            <a:r>
              <a:rPr lang="zh-CN" altLang="en-US" dirty="0"/>
              <a:t>训练过程其主要为梯度下降算法，得到最优方案</a:t>
            </a:r>
          </a:p>
        </p:txBody>
      </p:sp>
    </p:spTree>
    <p:extLst>
      <p:ext uri="{BB962C8B-B14F-4D97-AF65-F5344CB8AC3E}">
        <p14:creationId xmlns:p14="http://schemas.microsoft.com/office/powerpoint/2010/main" val="219522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46</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9B20346F-669D-4FA9-B06D-ACB16BA01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391" y="-25169"/>
            <a:ext cx="3444175" cy="6767331"/>
          </a:xfrm>
          <a:prstGeom prst="rect">
            <a:avLst/>
          </a:prstGeom>
        </p:spPr>
      </p:pic>
      <p:sp>
        <p:nvSpPr>
          <p:cNvPr id="10" name="文本框 9">
            <a:extLst>
              <a:ext uri="{FF2B5EF4-FFF2-40B4-BE49-F238E27FC236}">
                <a16:creationId xmlns:a16="http://schemas.microsoft.com/office/drawing/2014/main" id="{EB989C87-49D4-4541-8632-DC1F0F5B896C}"/>
              </a:ext>
            </a:extLst>
          </p:cNvPr>
          <p:cNvSpPr txBox="1"/>
          <p:nvPr/>
        </p:nvSpPr>
        <p:spPr>
          <a:xfrm>
            <a:off x="194519" y="1053530"/>
            <a:ext cx="7056784" cy="3416320"/>
          </a:xfrm>
          <a:prstGeom prst="rect">
            <a:avLst/>
          </a:prstGeom>
          <a:noFill/>
        </p:spPr>
        <p:txBody>
          <a:bodyPr wrap="square" rtlCol="0">
            <a:spAutoFit/>
          </a:bodyPr>
          <a:lstStyle/>
          <a:p>
            <a:r>
              <a:rPr lang="zh-CN" altLang="en-US" dirty="0"/>
              <a:t>            以下是通过上面的训练过程得到的最优方案进行对测试集的预测，并得到这个方案的准确率，以及每个数字的识别率。为更好分析结果，我们输出了混淆矩阵，分析每个数据的情况，得到每个数字的精确率和召回率，由此我们可以进一步做出判断，得到相应结论。</a:t>
            </a:r>
            <a:endParaRPr lang="en-US" altLang="zh-CN" dirty="0"/>
          </a:p>
          <a:p>
            <a:r>
              <a:rPr lang="en-US" altLang="zh-CN" dirty="0"/>
              <a:t>           </a:t>
            </a:r>
          </a:p>
          <a:p>
            <a:r>
              <a:rPr lang="en-US" altLang="zh-CN" dirty="0"/>
              <a:t>           </a:t>
            </a:r>
            <a:r>
              <a:rPr lang="zh-CN" altLang="en-US" dirty="0"/>
              <a:t>接下来，我们会比较特征提取出的五个不同样本特征集对应的模型的性能。</a:t>
            </a:r>
          </a:p>
        </p:txBody>
      </p:sp>
    </p:spTree>
    <p:extLst>
      <p:ext uri="{BB962C8B-B14F-4D97-AF65-F5344CB8AC3E}">
        <p14:creationId xmlns:p14="http://schemas.microsoft.com/office/powerpoint/2010/main" val="178724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47</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40E7927E-FE26-4181-A667-55E9C2364BFA}"/>
              </a:ext>
            </a:extLst>
          </p:cNvPr>
          <p:cNvSpPr txBox="1"/>
          <p:nvPr/>
        </p:nvSpPr>
        <p:spPr>
          <a:xfrm>
            <a:off x="122511" y="765498"/>
            <a:ext cx="7488832" cy="400110"/>
          </a:xfrm>
          <a:prstGeom prst="rect">
            <a:avLst/>
          </a:prstGeom>
          <a:noFill/>
        </p:spPr>
        <p:txBody>
          <a:bodyPr wrap="square" rtlCol="0">
            <a:spAutoFit/>
          </a:bodyPr>
          <a:lstStyle/>
          <a:p>
            <a:r>
              <a:rPr lang="zh-CN" altLang="en-US" sz="2000" dirty="0">
                <a:latin typeface="+mn-ea"/>
              </a:rPr>
              <a:t>未使用降维和优化得出的超大训练集的模型的预测结果</a:t>
            </a:r>
          </a:p>
        </p:txBody>
      </p:sp>
      <p:pic>
        <p:nvPicPr>
          <p:cNvPr id="6" name="图片 5">
            <a:extLst>
              <a:ext uri="{FF2B5EF4-FFF2-40B4-BE49-F238E27FC236}">
                <a16:creationId xmlns:a16="http://schemas.microsoft.com/office/drawing/2014/main" id="{F300E31E-2995-4757-9E53-097E532A7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28" y="-242614"/>
            <a:ext cx="5321887" cy="6859588"/>
          </a:xfrm>
          <a:prstGeom prst="rect">
            <a:avLst/>
          </a:prstGeom>
        </p:spPr>
      </p:pic>
      <p:pic>
        <p:nvPicPr>
          <p:cNvPr id="8" name="图片 7">
            <a:extLst>
              <a:ext uri="{FF2B5EF4-FFF2-40B4-BE49-F238E27FC236}">
                <a16:creationId xmlns:a16="http://schemas.microsoft.com/office/drawing/2014/main" id="{D9348817-FD9A-4A5F-9481-E42CFE9CB1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7" y="2173720"/>
            <a:ext cx="6398561" cy="4218205"/>
          </a:xfrm>
          <a:prstGeom prst="rect">
            <a:avLst/>
          </a:prstGeom>
        </p:spPr>
      </p:pic>
    </p:spTree>
    <p:extLst>
      <p:ext uri="{BB962C8B-B14F-4D97-AF65-F5344CB8AC3E}">
        <p14:creationId xmlns:p14="http://schemas.microsoft.com/office/powerpoint/2010/main" val="189494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48</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40E7927E-FE26-4181-A667-55E9C2364BFA}"/>
              </a:ext>
            </a:extLst>
          </p:cNvPr>
          <p:cNvSpPr txBox="1"/>
          <p:nvPr/>
        </p:nvSpPr>
        <p:spPr>
          <a:xfrm>
            <a:off x="0" y="818676"/>
            <a:ext cx="7488832" cy="400110"/>
          </a:xfrm>
          <a:prstGeom prst="rect">
            <a:avLst/>
          </a:prstGeom>
          <a:noFill/>
        </p:spPr>
        <p:txBody>
          <a:bodyPr wrap="square" rtlCol="0">
            <a:spAutoFit/>
          </a:bodyPr>
          <a:lstStyle/>
          <a:p>
            <a:r>
              <a:rPr lang="zh-CN" altLang="en-US" sz="2000" dirty="0">
                <a:latin typeface="+mn-ea"/>
              </a:rPr>
              <a:t>使用仅</a:t>
            </a:r>
            <a:r>
              <a:rPr lang="en-US" altLang="zh-CN" sz="2000" dirty="0" err="1">
                <a:latin typeface="+mn-ea"/>
              </a:rPr>
              <a:t>pca</a:t>
            </a:r>
            <a:r>
              <a:rPr lang="zh-CN" altLang="en-US" sz="2000" dirty="0">
                <a:latin typeface="+mn-ea"/>
              </a:rPr>
              <a:t>降维得出的大训练集的模型的预测结果</a:t>
            </a:r>
          </a:p>
        </p:txBody>
      </p:sp>
      <p:pic>
        <p:nvPicPr>
          <p:cNvPr id="5" name="图片 4">
            <a:extLst>
              <a:ext uri="{FF2B5EF4-FFF2-40B4-BE49-F238E27FC236}">
                <a16:creationId xmlns:a16="http://schemas.microsoft.com/office/drawing/2014/main" id="{50F047F0-519C-4115-9012-A49D24761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 y="1429038"/>
            <a:ext cx="5753100" cy="5076825"/>
          </a:xfrm>
          <a:prstGeom prst="rect">
            <a:avLst/>
          </a:prstGeom>
        </p:spPr>
      </p:pic>
      <p:pic>
        <p:nvPicPr>
          <p:cNvPr id="9" name="图片 8">
            <a:extLst>
              <a:ext uri="{FF2B5EF4-FFF2-40B4-BE49-F238E27FC236}">
                <a16:creationId xmlns:a16="http://schemas.microsoft.com/office/drawing/2014/main" id="{9519B2D3-25EC-4FCF-AB65-667DF5584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202" y="59845"/>
            <a:ext cx="5934075" cy="6524625"/>
          </a:xfrm>
          <a:prstGeom prst="rect">
            <a:avLst/>
          </a:prstGeom>
        </p:spPr>
      </p:pic>
      <p:sp>
        <p:nvSpPr>
          <p:cNvPr id="2" name="文本框 1">
            <a:extLst>
              <a:ext uri="{FF2B5EF4-FFF2-40B4-BE49-F238E27FC236}">
                <a16:creationId xmlns:a16="http://schemas.microsoft.com/office/drawing/2014/main" id="{F529BE2E-9A16-4CED-8E2B-F51691ACEC51}"/>
              </a:ext>
            </a:extLst>
          </p:cNvPr>
          <p:cNvSpPr txBox="1"/>
          <p:nvPr/>
        </p:nvSpPr>
        <p:spPr>
          <a:xfrm>
            <a:off x="2570783" y="1572511"/>
            <a:ext cx="3024335" cy="1200329"/>
          </a:xfrm>
          <a:prstGeom prst="rect">
            <a:avLst/>
          </a:prstGeom>
          <a:noFill/>
        </p:spPr>
        <p:txBody>
          <a:bodyPr wrap="square" rtlCol="0">
            <a:spAutoFit/>
          </a:bodyPr>
          <a:lstStyle/>
          <a:p>
            <a:r>
              <a:rPr lang="zh-CN" altLang="en-US" dirty="0"/>
              <a:t>与使用未降维的超大训练集的模型相比，总准确度提升</a:t>
            </a:r>
            <a:r>
              <a:rPr lang="en-US" altLang="zh-CN" dirty="0"/>
              <a:t>8%</a:t>
            </a:r>
            <a:r>
              <a:rPr lang="zh-CN" altLang="en-US" dirty="0"/>
              <a:t>左右</a:t>
            </a:r>
          </a:p>
        </p:txBody>
      </p:sp>
    </p:spTree>
    <p:extLst>
      <p:ext uri="{BB962C8B-B14F-4D97-AF65-F5344CB8AC3E}">
        <p14:creationId xmlns:p14="http://schemas.microsoft.com/office/powerpoint/2010/main" val="210793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49</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7D95FAF5-E2F6-4C54-8675-4E005BA64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99" y="1543861"/>
            <a:ext cx="5429250" cy="5010150"/>
          </a:xfrm>
          <a:prstGeom prst="rect">
            <a:avLst/>
          </a:prstGeom>
        </p:spPr>
      </p:pic>
      <p:pic>
        <p:nvPicPr>
          <p:cNvPr id="17" name="图片 16">
            <a:extLst>
              <a:ext uri="{FF2B5EF4-FFF2-40B4-BE49-F238E27FC236}">
                <a16:creationId xmlns:a16="http://schemas.microsoft.com/office/drawing/2014/main" id="{1C24D8C7-C278-43C4-BC3B-A396D1612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227" y="24879"/>
            <a:ext cx="6115050" cy="6581775"/>
          </a:xfrm>
          <a:prstGeom prst="rect">
            <a:avLst/>
          </a:prstGeom>
        </p:spPr>
      </p:pic>
      <p:sp>
        <p:nvSpPr>
          <p:cNvPr id="11" name="文本框 10">
            <a:extLst>
              <a:ext uri="{FF2B5EF4-FFF2-40B4-BE49-F238E27FC236}">
                <a16:creationId xmlns:a16="http://schemas.microsoft.com/office/drawing/2014/main" id="{FB5305CC-414B-4957-9C09-AC9E654238D7}"/>
              </a:ext>
            </a:extLst>
          </p:cNvPr>
          <p:cNvSpPr txBox="1"/>
          <p:nvPr/>
        </p:nvSpPr>
        <p:spPr>
          <a:xfrm>
            <a:off x="0" y="780551"/>
            <a:ext cx="7488832" cy="400110"/>
          </a:xfrm>
          <a:prstGeom prst="rect">
            <a:avLst/>
          </a:prstGeom>
          <a:noFill/>
        </p:spPr>
        <p:txBody>
          <a:bodyPr wrap="square" rtlCol="0">
            <a:spAutoFit/>
          </a:bodyPr>
          <a:lstStyle/>
          <a:p>
            <a:r>
              <a:rPr lang="zh-CN" altLang="en-US" sz="2000" dirty="0">
                <a:latin typeface="+mn-ea"/>
              </a:rPr>
              <a:t>用</a:t>
            </a:r>
            <a:r>
              <a:rPr lang="en-US" altLang="zh-CN" sz="2000" dirty="0">
                <a:latin typeface="+mn-ea"/>
              </a:rPr>
              <a:t>t-</a:t>
            </a:r>
            <a:r>
              <a:rPr lang="en-US" altLang="zh-CN" sz="2000" dirty="0" err="1">
                <a:latin typeface="+mn-ea"/>
              </a:rPr>
              <a:t>sne</a:t>
            </a:r>
            <a:r>
              <a:rPr lang="zh-CN" altLang="en-US" sz="2000" dirty="0">
                <a:latin typeface="+mn-ea"/>
              </a:rPr>
              <a:t>进一步降维得出的大训练集的模型的结果</a:t>
            </a:r>
          </a:p>
        </p:txBody>
      </p:sp>
      <p:sp>
        <p:nvSpPr>
          <p:cNvPr id="13" name="文本框 12">
            <a:extLst>
              <a:ext uri="{FF2B5EF4-FFF2-40B4-BE49-F238E27FC236}">
                <a16:creationId xmlns:a16="http://schemas.microsoft.com/office/drawing/2014/main" id="{DF3389D0-D851-4C19-91E7-EB61098B4F27}"/>
              </a:ext>
            </a:extLst>
          </p:cNvPr>
          <p:cNvSpPr txBox="1"/>
          <p:nvPr/>
        </p:nvSpPr>
        <p:spPr>
          <a:xfrm>
            <a:off x="2889257" y="1399091"/>
            <a:ext cx="2676361" cy="2016224"/>
          </a:xfrm>
          <a:prstGeom prst="rect">
            <a:avLst/>
          </a:prstGeom>
          <a:noFill/>
        </p:spPr>
        <p:txBody>
          <a:bodyPr wrap="square" rtlCol="0">
            <a:spAutoFit/>
          </a:bodyPr>
          <a:lstStyle/>
          <a:p>
            <a:r>
              <a:rPr lang="zh-CN" altLang="en-US" sz="2000" dirty="0">
                <a:latin typeface="+mn-ea"/>
              </a:rPr>
              <a:t>与前一模型结果在总准确度上相等，在分层识别度上不同。这一“奇迹”一定程度上是因为比较粗糙的调参工作。</a:t>
            </a:r>
          </a:p>
        </p:txBody>
      </p:sp>
    </p:spTree>
    <p:extLst>
      <p:ext uri="{BB962C8B-B14F-4D97-AF65-F5344CB8AC3E}">
        <p14:creationId xmlns:p14="http://schemas.microsoft.com/office/powerpoint/2010/main" val="160098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1630630" y="1545706"/>
            <a:ext cx="9222007" cy="4104456"/>
          </a:xfrm>
          <a:prstGeom prst="rect">
            <a:avLst/>
          </a:prstGeom>
          <a:solidFill>
            <a:srgbClr val="FFFFFF">
              <a:alpha val="58038"/>
            </a:srgbClr>
          </a:solidFill>
          <a:ln w="25400">
            <a:solidFill>
              <a:srgbClr val="123C55"/>
            </a:solidFill>
            <a:miter lim="800000"/>
          </a:ln>
        </p:spPr>
        <p:txBody>
          <a:bodyPr/>
          <a:lstStyle/>
          <a:p>
            <a:endParaRPr lang="zh-CN" altLang="en-US">
              <a:solidFill>
                <a:srgbClr val="000000"/>
              </a:solidFill>
              <a:cs typeface="+mn-ea"/>
              <a:sym typeface="+mn-lt"/>
            </a:endParaRPr>
          </a:p>
        </p:txBody>
      </p:sp>
      <p:sp>
        <p:nvSpPr>
          <p:cNvPr id="65" name="矩形 17"/>
          <p:cNvSpPr>
            <a:spLocks noChangeArrowheads="1"/>
          </p:cNvSpPr>
          <p:nvPr/>
        </p:nvSpPr>
        <p:spPr bwMode="auto">
          <a:xfrm>
            <a:off x="1629696" y="621482"/>
            <a:ext cx="2198141" cy="961247"/>
          </a:xfrm>
          <a:prstGeom prst="rect">
            <a:avLst/>
          </a:prstGeom>
          <a:solidFill>
            <a:srgbClr val="123C55"/>
          </a:solidFill>
          <a:ln>
            <a:noFill/>
          </a:ln>
        </p:spPr>
        <p:txBody>
          <a:bodyPr/>
          <a:lstStyle/>
          <a:p>
            <a:endParaRPr lang="zh-CN" altLang="en-US" sz="2000" b="1">
              <a:cs typeface="+mn-ea"/>
              <a:sym typeface="+mn-lt"/>
            </a:endParaRPr>
          </a:p>
        </p:txBody>
      </p:sp>
      <p:sp>
        <p:nvSpPr>
          <p:cNvPr id="66" name="TextBox 18"/>
          <p:cNvSpPr>
            <a:spLocks noChangeArrowheads="1"/>
          </p:cNvSpPr>
          <p:nvPr/>
        </p:nvSpPr>
        <p:spPr bwMode="auto">
          <a:xfrm>
            <a:off x="1685290" y="693490"/>
            <a:ext cx="20869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chemeClr val="bg1"/>
                </a:solidFill>
                <a:cs typeface="+mn-ea"/>
                <a:sym typeface="+mn-lt"/>
              </a:rPr>
              <a:t>方法</a:t>
            </a:r>
          </a:p>
        </p:txBody>
      </p:sp>
      <p:sp>
        <p:nvSpPr>
          <p:cNvPr id="15" name="文本框 1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sp>
        <p:nvSpPr>
          <p:cNvPr id="7" name="文本框 6">
            <a:extLst>
              <a:ext uri="{FF2B5EF4-FFF2-40B4-BE49-F238E27FC236}">
                <a16:creationId xmlns:a16="http://schemas.microsoft.com/office/drawing/2014/main" id="{AB273797-EC2A-47A4-AB5C-CD51D988E15F}"/>
              </a:ext>
            </a:extLst>
          </p:cNvPr>
          <p:cNvSpPr txBox="1"/>
          <p:nvPr/>
        </p:nvSpPr>
        <p:spPr>
          <a:xfrm>
            <a:off x="1810649" y="1917626"/>
            <a:ext cx="8861967" cy="3170099"/>
          </a:xfrm>
          <a:prstGeom prst="rect">
            <a:avLst/>
          </a:prstGeom>
          <a:noFill/>
        </p:spPr>
        <p:txBody>
          <a:bodyPr wrap="square">
            <a:spAutoFit/>
          </a:bodyPr>
          <a:lstStyle/>
          <a:p>
            <a:pPr indent="266700" algn="just"/>
            <a:r>
              <a:rPr lang="en-US" altLang="zh-CN" sz="2000" kern="100" dirty="0">
                <a:effectLst/>
                <a:latin typeface="宋体" panose="02010600030101010101" pitchFamily="2" charset="-122"/>
                <a:ea typeface="宋体" panose="02010600030101010101" pitchFamily="2" charset="-122"/>
                <a:cs typeface="宋体" panose="02010600030101010101" pitchFamily="2" charset="-122"/>
              </a:rPr>
              <a:t>  </a:t>
            </a:r>
            <a:r>
              <a:rPr lang="zh-CN" altLang="zh-CN" sz="2000" kern="100" dirty="0">
                <a:effectLst/>
                <a:latin typeface="+mn-ea"/>
                <a:cs typeface="宋体" panose="02010600030101010101" pitchFamily="2" charset="-122"/>
              </a:rPr>
              <a:t>由于本实验研究方法的结构并不复杂，</a:t>
            </a:r>
            <a:r>
              <a:rPr lang="zh-CN" altLang="en-US" sz="2000" kern="100" dirty="0">
                <a:effectLst/>
                <a:latin typeface="+mn-ea"/>
                <a:cs typeface="宋体" panose="02010600030101010101" pitchFamily="2" charset="-122"/>
              </a:rPr>
              <a:t>直接</a:t>
            </a:r>
            <a:r>
              <a:rPr lang="zh-CN" altLang="zh-CN" sz="2000" kern="100" dirty="0">
                <a:effectLst/>
                <a:latin typeface="+mn-ea"/>
                <a:cs typeface="宋体" panose="02010600030101010101" pitchFamily="2" charset="-122"/>
              </a:rPr>
              <a:t>用文字叙述流程。</a:t>
            </a:r>
            <a:endParaRPr lang="en-US" altLang="zh-CN" sz="2000" kern="100" dirty="0">
              <a:effectLst/>
              <a:latin typeface="+mn-ea"/>
              <a:cs typeface="宋体" panose="02010600030101010101" pitchFamily="2" charset="-122"/>
            </a:endParaRPr>
          </a:p>
          <a:p>
            <a:pPr indent="266700" algn="just"/>
            <a:r>
              <a:rPr lang="en-US" altLang="zh-CN" sz="2000" kern="100" dirty="0">
                <a:effectLst/>
                <a:latin typeface="+mn-ea"/>
                <a:cs typeface="宋体" panose="02010600030101010101" pitchFamily="2" charset="-122"/>
              </a:rPr>
              <a:t>   </a:t>
            </a:r>
            <a:r>
              <a:rPr lang="zh-CN" altLang="zh-CN" sz="2000" kern="100" dirty="0">
                <a:effectLst/>
                <a:latin typeface="+mn-ea"/>
                <a:cs typeface="宋体" panose="02010600030101010101" pitchFamily="2" charset="-122"/>
              </a:rPr>
              <a:t>我们使用的生产工具是</a:t>
            </a:r>
            <a:r>
              <a:rPr lang="en-US" altLang="zh-CN" sz="2000" kern="100" dirty="0" err="1">
                <a:effectLst/>
                <a:latin typeface="+mn-ea"/>
                <a:cs typeface="宋体" panose="02010600030101010101" pitchFamily="2" charset="-122"/>
              </a:rPr>
              <a:t>JupyterLab</a:t>
            </a:r>
            <a:r>
              <a:rPr lang="zh-CN" altLang="zh-CN" sz="2000" kern="100" dirty="0">
                <a:effectLst/>
                <a:latin typeface="+mn-ea"/>
                <a:cs typeface="宋体" panose="02010600030101010101" pitchFamily="2" charset="-122"/>
              </a:rPr>
              <a:t>与</a:t>
            </a:r>
            <a:r>
              <a:rPr lang="en-US" altLang="zh-CN" sz="2000" kern="100" dirty="0" err="1">
                <a:effectLst/>
                <a:latin typeface="+mn-ea"/>
                <a:cs typeface="宋体" panose="02010600030101010101" pitchFamily="2" charset="-122"/>
              </a:rPr>
              <a:t>Jupyter</a:t>
            </a:r>
            <a:r>
              <a:rPr lang="en-US" altLang="zh-CN" sz="2000" kern="100" dirty="0">
                <a:effectLst/>
                <a:latin typeface="+mn-ea"/>
                <a:cs typeface="宋体" panose="02010600030101010101" pitchFamily="2" charset="-122"/>
              </a:rPr>
              <a:t> Notebook</a:t>
            </a:r>
            <a:r>
              <a:rPr lang="zh-CN" altLang="zh-CN" sz="2000" kern="100" dirty="0">
                <a:effectLst/>
                <a:latin typeface="+mn-ea"/>
                <a:cs typeface="宋体" panose="02010600030101010101" pitchFamily="2" charset="-122"/>
              </a:rPr>
              <a:t>。</a:t>
            </a:r>
            <a:endParaRPr lang="en-US" altLang="zh-CN" sz="2000" kern="100" dirty="0">
              <a:latin typeface="+mn-ea"/>
              <a:cs typeface="Times New Roman" panose="02020603050405020304" pitchFamily="18" charset="0"/>
            </a:endParaRPr>
          </a:p>
          <a:p>
            <a:pPr indent="266700" algn="just"/>
            <a:r>
              <a:rPr lang="en-US" altLang="zh-CN" sz="2000" kern="100" dirty="0">
                <a:effectLst/>
                <a:latin typeface="+mn-ea"/>
                <a:cs typeface="宋体" panose="02010600030101010101" pitchFamily="2" charset="-122"/>
              </a:rPr>
              <a:t>1.</a:t>
            </a:r>
            <a:r>
              <a:rPr lang="zh-CN" altLang="zh-CN" sz="2000" kern="100" dirty="0">
                <a:effectLst/>
                <a:latin typeface="+mn-ea"/>
                <a:cs typeface="宋体" panose="02010600030101010101" pitchFamily="2" charset="-122"/>
              </a:rPr>
              <a:t>首先进行数据清洗并重建特征，输出到文档中。</a:t>
            </a:r>
            <a:endParaRPr lang="en-US" altLang="zh-CN" sz="2000" kern="100" dirty="0">
              <a:effectLst/>
              <a:latin typeface="+mn-ea"/>
              <a:cs typeface="宋体" panose="02010600030101010101" pitchFamily="2" charset="-122"/>
            </a:endParaRPr>
          </a:p>
          <a:p>
            <a:pPr indent="266700" algn="just"/>
            <a:r>
              <a:rPr lang="en-US" altLang="zh-CN" sz="2000" kern="100" dirty="0">
                <a:effectLst/>
                <a:latin typeface="+mn-ea"/>
                <a:cs typeface="宋体" panose="02010600030101010101" pitchFamily="2" charset="-122"/>
              </a:rPr>
              <a:t>2.</a:t>
            </a:r>
            <a:r>
              <a:rPr lang="zh-CN" altLang="zh-CN" sz="2000" kern="100" dirty="0">
                <a:effectLst/>
                <a:latin typeface="+mn-ea"/>
                <a:cs typeface="宋体" panose="02010600030101010101" pitchFamily="2" charset="-122"/>
              </a:rPr>
              <a:t>读取文档，将整个数据集用作交叉验证集，通过</a:t>
            </a:r>
            <a:r>
              <a:rPr lang="en-US" altLang="zh-CN" sz="2000" kern="100" dirty="0">
                <a:effectLst/>
                <a:latin typeface="+mn-ea"/>
                <a:cs typeface="宋体" panose="02010600030101010101" pitchFamily="2" charset="-122"/>
              </a:rPr>
              <a:t>1</a:t>
            </a:r>
            <a:r>
              <a:rPr lang="zh-CN" altLang="zh-CN" sz="2000" kern="100" dirty="0">
                <a:effectLst/>
                <a:latin typeface="+mn-ea"/>
                <a:cs typeface="宋体" panose="02010600030101010101" pitchFamily="2" charset="-122"/>
              </a:rPr>
              <a:t>次</a:t>
            </a:r>
            <a:r>
              <a:rPr lang="en-US" altLang="zh-CN" sz="2000" kern="100" dirty="0">
                <a:effectLst/>
                <a:latin typeface="+mn-ea"/>
                <a:cs typeface="宋体" panose="02010600030101010101" pitchFamily="2" charset="-122"/>
              </a:rPr>
              <a:t>10</a:t>
            </a:r>
            <a:r>
              <a:rPr lang="zh-CN" altLang="zh-CN" sz="2000" kern="100" dirty="0">
                <a:effectLst/>
                <a:latin typeface="+mn-ea"/>
                <a:cs typeface="宋体" panose="02010600030101010101" pitchFamily="2" charset="-122"/>
              </a:rPr>
              <a:t>折交叉验证的过程调试模型</a:t>
            </a:r>
            <a:r>
              <a:rPr lang="zh-CN" altLang="en-US" sz="2000" kern="100" dirty="0">
                <a:effectLst/>
                <a:latin typeface="+mn-ea"/>
                <a:cs typeface="宋体" panose="02010600030101010101" pitchFamily="2" charset="-122"/>
              </a:rPr>
              <a:t>。</a:t>
            </a:r>
            <a:endParaRPr lang="en-US" altLang="zh-CN" sz="2000" kern="100" dirty="0">
              <a:effectLst/>
              <a:latin typeface="+mn-ea"/>
              <a:cs typeface="宋体" panose="02010600030101010101" pitchFamily="2" charset="-122"/>
            </a:endParaRPr>
          </a:p>
          <a:p>
            <a:pPr indent="266700" algn="just"/>
            <a:r>
              <a:rPr lang="en-US" altLang="zh-CN" sz="2000" kern="100" dirty="0">
                <a:effectLst/>
                <a:latin typeface="+mn-ea"/>
                <a:cs typeface="宋体" panose="02010600030101010101" pitchFamily="2" charset="-122"/>
              </a:rPr>
              <a:t>3.</a:t>
            </a:r>
            <a:r>
              <a:rPr lang="zh-CN" altLang="zh-CN" sz="2000" kern="100" dirty="0">
                <a:effectLst/>
                <a:latin typeface="+mn-ea"/>
                <a:cs typeface="宋体" panose="02010600030101010101" pitchFamily="2" charset="-122"/>
              </a:rPr>
              <a:t>若对重建的特征不满意</a:t>
            </a:r>
            <a:r>
              <a:rPr lang="zh-CN" altLang="en-US" sz="2000" kern="100" dirty="0">
                <a:effectLst/>
                <a:latin typeface="+mn-ea"/>
                <a:cs typeface="宋体" panose="02010600030101010101" pitchFamily="2" charset="-122"/>
              </a:rPr>
              <a:t>，</a:t>
            </a:r>
            <a:r>
              <a:rPr lang="zh-CN" altLang="zh-CN" sz="2000" kern="100" dirty="0">
                <a:effectLst/>
                <a:latin typeface="+mn-ea"/>
                <a:cs typeface="宋体" panose="02010600030101010101" pitchFamily="2" charset="-122"/>
              </a:rPr>
              <a:t>则返回第一步</a:t>
            </a:r>
            <a:r>
              <a:rPr lang="zh-CN" altLang="en-US" sz="2000" kern="100" dirty="0">
                <a:effectLst/>
                <a:latin typeface="+mn-ea"/>
                <a:cs typeface="宋体" panose="02010600030101010101" pitchFamily="2" charset="-122"/>
              </a:rPr>
              <a:t>，</a:t>
            </a:r>
            <a:r>
              <a:rPr lang="zh-CN" altLang="zh-CN" sz="2000" kern="100" dirty="0">
                <a:effectLst/>
                <a:latin typeface="+mn-ea"/>
                <a:cs typeface="宋体" panose="02010600030101010101" pitchFamily="2" charset="-122"/>
              </a:rPr>
              <a:t>继续进行数据清洗与特征重建</a:t>
            </a:r>
            <a:r>
              <a:rPr lang="zh-CN" altLang="en-US" sz="2000" kern="100" dirty="0">
                <a:effectLst/>
                <a:latin typeface="+mn-ea"/>
                <a:cs typeface="宋体" panose="02010600030101010101" pitchFamily="2" charset="-122"/>
              </a:rPr>
              <a:t>。</a:t>
            </a:r>
            <a:endParaRPr lang="en-US" altLang="zh-CN" sz="2000" kern="100" dirty="0">
              <a:effectLst/>
              <a:latin typeface="+mn-ea"/>
              <a:cs typeface="宋体" panose="02010600030101010101" pitchFamily="2" charset="-122"/>
            </a:endParaRPr>
          </a:p>
          <a:p>
            <a:pPr indent="266700" algn="just"/>
            <a:r>
              <a:rPr lang="en-US" altLang="zh-CN" sz="2000" kern="100" dirty="0">
                <a:effectLst/>
                <a:latin typeface="+mn-ea"/>
                <a:cs typeface="宋体" panose="02010600030101010101" pitchFamily="2" charset="-122"/>
              </a:rPr>
              <a:t>4.</a:t>
            </a:r>
            <a:r>
              <a:rPr lang="zh-CN" altLang="zh-CN" sz="2000" kern="100" dirty="0">
                <a:effectLst/>
                <a:latin typeface="+mn-ea"/>
                <a:cs typeface="宋体" panose="02010600030101010101" pitchFamily="2" charset="-122"/>
              </a:rPr>
              <a:t>经过几个循环，最终调试完毕模型</a:t>
            </a:r>
            <a:r>
              <a:rPr lang="zh-CN" altLang="en-US" sz="2000" kern="100" dirty="0">
                <a:effectLst/>
                <a:latin typeface="+mn-ea"/>
                <a:cs typeface="宋体" panose="02010600030101010101" pitchFamily="2" charset="-122"/>
              </a:rPr>
              <a:t>，然</a:t>
            </a:r>
            <a:r>
              <a:rPr lang="zh-CN" altLang="zh-CN" sz="2000" kern="100" dirty="0">
                <a:effectLst/>
                <a:latin typeface="+mn-ea"/>
                <a:cs typeface="宋体" panose="02010600030101010101" pitchFamily="2" charset="-122"/>
              </a:rPr>
              <a:t>后继续用交叉验证</a:t>
            </a:r>
            <a:r>
              <a:rPr lang="zh-CN" altLang="en-US" sz="2000" kern="100" dirty="0">
                <a:effectLst/>
                <a:latin typeface="+mn-ea"/>
                <a:cs typeface="宋体" panose="02010600030101010101" pitchFamily="2" charset="-122"/>
              </a:rPr>
              <a:t>的方法</a:t>
            </a:r>
            <a:r>
              <a:rPr lang="zh-CN" altLang="zh-CN" sz="2000" kern="100" dirty="0">
                <a:effectLst/>
                <a:latin typeface="+mn-ea"/>
                <a:cs typeface="宋体" panose="02010600030101010101" pitchFamily="2" charset="-122"/>
              </a:rPr>
              <a:t>评估对比模型性能</a:t>
            </a:r>
            <a:r>
              <a:rPr lang="zh-CN" altLang="en-US" sz="2000" kern="100" dirty="0">
                <a:effectLst/>
                <a:latin typeface="+mn-ea"/>
                <a:cs typeface="宋体" panose="02010600030101010101" pitchFamily="2" charset="-122"/>
              </a:rPr>
              <a:t>。</a:t>
            </a:r>
            <a:endParaRPr lang="en-US" altLang="zh-CN" sz="2000" kern="100" dirty="0">
              <a:effectLst/>
              <a:latin typeface="+mn-ea"/>
              <a:cs typeface="宋体" panose="02010600030101010101" pitchFamily="2" charset="-122"/>
            </a:endParaRPr>
          </a:p>
          <a:p>
            <a:pPr indent="266700" algn="just"/>
            <a:r>
              <a:rPr lang="en-US" altLang="zh-CN" sz="2000" kern="100" dirty="0">
                <a:effectLst/>
                <a:latin typeface="+mn-ea"/>
                <a:cs typeface="宋体" panose="02010600030101010101" pitchFamily="2" charset="-122"/>
              </a:rPr>
              <a:t>5.</a:t>
            </a:r>
            <a:r>
              <a:rPr lang="zh-CN" altLang="zh-CN" sz="2000" kern="100" dirty="0">
                <a:effectLst/>
                <a:latin typeface="+mn-ea"/>
                <a:cs typeface="宋体" panose="02010600030101010101" pitchFamily="2" charset="-122"/>
              </a:rPr>
              <a:t>最后用所有数据训练模型，并将模型对</a:t>
            </a:r>
            <a:r>
              <a:rPr lang="en-US" altLang="zh-CN" sz="2000" kern="100" dirty="0">
                <a:effectLst/>
                <a:latin typeface="+mn-ea"/>
                <a:cs typeface="宋体" panose="02010600030101010101" pitchFamily="2" charset="-122"/>
              </a:rPr>
              <a:t>test</a:t>
            </a:r>
            <a:r>
              <a:rPr lang="zh-CN" altLang="zh-CN" sz="2000" kern="100" dirty="0">
                <a:effectLst/>
                <a:latin typeface="+mn-ea"/>
                <a:cs typeface="宋体" panose="02010600030101010101" pitchFamily="2" charset="-122"/>
              </a:rPr>
              <a:t>文件数据所预测的结果输出到文件。</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8145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50</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pic>
        <p:nvPicPr>
          <p:cNvPr id="5" name="图片 4">
            <a:extLst>
              <a:ext uri="{FF2B5EF4-FFF2-40B4-BE49-F238E27FC236}">
                <a16:creationId xmlns:a16="http://schemas.microsoft.com/office/drawing/2014/main" id="{77BD1E7A-C639-4BC9-BBA4-FCA9B7832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67" y="2925738"/>
            <a:ext cx="5219700" cy="3667125"/>
          </a:xfrm>
          <a:prstGeom prst="rect">
            <a:avLst/>
          </a:prstGeom>
        </p:spPr>
      </p:pic>
      <p:pic>
        <p:nvPicPr>
          <p:cNvPr id="13" name="图片 12">
            <a:extLst>
              <a:ext uri="{FF2B5EF4-FFF2-40B4-BE49-F238E27FC236}">
                <a16:creationId xmlns:a16="http://schemas.microsoft.com/office/drawing/2014/main" id="{0EFDA649-0B4B-4894-A249-4D3DE54FF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877" y="0"/>
            <a:ext cx="5867400" cy="6515100"/>
          </a:xfrm>
          <a:prstGeom prst="rect">
            <a:avLst/>
          </a:prstGeom>
        </p:spPr>
      </p:pic>
      <p:sp>
        <p:nvSpPr>
          <p:cNvPr id="9" name="文本框 8">
            <a:extLst>
              <a:ext uri="{FF2B5EF4-FFF2-40B4-BE49-F238E27FC236}">
                <a16:creationId xmlns:a16="http://schemas.microsoft.com/office/drawing/2014/main" id="{9696EE6B-20D6-4954-BF43-5BC7E07696B7}"/>
              </a:ext>
            </a:extLst>
          </p:cNvPr>
          <p:cNvSpPr txBox="1"/>
          <p:nvPr/>
        </p:nvSpPr>
        <p:spPr>
          <a:xfrm>
            <a:off x="0" y="898528"/>
            <a:ext cx="5867400" cy="400110"/>
          </a:xfrm>
          <a:prstGeom prst="rect">
            <a:avLst/>
          </a:prstGeom>
          <a:noFill/>
        </p:spPr>
        <p:txBody>
          <a:bodyPr wrap="square" rtlCol="0">
            <a:spAutoFit/>
          </a:bodyPr>
          <a:lstStyle/>
          <a:p>
            <a:r>
              <a:rPr lang="zh-CN" altLang="en-US" sz="2000" dirty="0">
                <a:latin typeface="+mn-ea"/>
              </a:rPr>
              <a:t>用</a:t>
            </a:r>
            <a:r>
              <a:rPr lang="en-US" altLang="zh-CN" sz="2000" dirty="0">
                <a:latin typeface="+mn-ea"/>
              </a:rPr>
              <a:t>t-</a:t>
            </a:r>
            <a:r>
              <a:rPr lang="en-US" altLang="zh-CN" sz="2000" dirty="0" err="1">
                <a:latin typeface="+mn-ea"/>
              </a:rPr>
              <a:t>sne</a:t>
            </a:r>
            <a:r>
              <a:rPr lang="zh-CN" altLang="en-US" sz="2000" dirty="0">
                <a:latin typeface="+mn-ea"/>
              </a:rPr>
              <a:t>进一步降维得出的小训练集的模型的结果</a:t>
            </a:r>
          </a:p>
        </p:txBody>
      </p:sp>
      <p:sp>
        <p:nvSpPr>
          <p:cNvPr id="11" name="文本框 10">
            <a:extLst>
              <a:ext uri="{FF2B5EF4-FFF2-40B4-BE49-F238E27FC236}">
                <a16:creationId xmlns:a16="http://schemas.microsoft.com/office/drawing/2014/main" id="{0FDA18B7-88CA-461E-8D5C-4EE07845EC52}"/>
              </a:ext>
            </a:extLst>
          </p:cNvPr>
          <p:cNvSpPr txBox="1"/>
          <p:nvPr/>
        </p:nvSpPr>
        <p:spPr>
          <a:xfrm>
            <a:off x="3501001" y="1789270"/>
            <a:ext cx="2051522" cy="707886"/>
          </a:xfrm>
          <a:prstGeom prst="rect">
            <a:avLst/>
          </a:prstGeom>
          <a:noFill/>
        </p:spPr>
        <p:txBody>
          <a:bodyPr wrap="square" rtlCol="0">
            <a:spAutoFit/>
          </a:bodyPr>
          <a:lstStyle/>
          <a:p>
            <a:r>
              <a:rPr lang="zh-CN" altLang="en-US" sz="2000" dirty="0">
                <a:latin typeface="+mn-ea"/>
              </a:rPr>
              <a:t>总准确度上低了</a:t>
            </a:r>
            <a:r>
              <a:rPr lang="en-US" altLang="zh-CN" sz="2000" dirty="0">
                <a:latin typeface="+mn-ea"/>
              </a:rPr>
              <a:t>3%</a:t>
            </a:r>
            <a:r>
              <a:rPr lang="zh-CN" altLang="en-US" sz="2000" dirty="0">
                <a:latin typeface="+mn-ea"/>
              </a:rPr>
              <a:t>。</a:t>
            </a:r>
          </a:p>
        </p:txBody>
      </p:sp>
    </p:spTree>
    <p:extLst>
      <p:ext uri="{BB962C8B-B14F-4D97-AF65-F5344CB8AC3E}">
        <p14:creationId xmlns:p14="http://schemas.microsoft.com/office/powerpoint/2010/main" val="80682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51</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9696EE6B-20D6-4954-BF43-5BC7E07696B7}"/>
              </a:ext>
            </a:extLst>
          </p:cNvPr>
          <p:cNvSpPr txBox="1"/>
          <p:nvPr/>
        </p:nvSpPr>
        <p:spPr>
          <a:xfrm>
            <a:off x="0" y="898528"/>
            <a:ext cx="5867400" cy="400110"/>
          </a:xfrm>
          <a:prstGeom prst="rect">
            <a:avLst/>
          </a:prstGeom>
          <a:noFill/>
        </p:spPr>
        <p:txBody>
          <a:bodyPr wrap="square" rtlCol="0">
            <a:spAutoFit/>
          </a:bodyPr>
          <a:lstStyle/>
          <a:p>
            <a:r>
              <a:rPr lang="zh-CN" altLang="en-US" sz="2000" dirty="0">
                <a:latin typeface="+mn-ea"/>
              </a:rPr>
              <a:t>用</a:t>
            </a:r>
            <a:r>
              <a:rPr lang="en-US" altLang="zh-CN" sz="2000" dirty="0" err="1">
                <a:latin typeface="+mn-ea"/>
              </a:rPr>
              <a:t>pca</a:t>
            </a:r>
            <a:r>
              <a:rPr lang="zh-CN" altLang="en-US" sz="2000" dirty="0">
                <a:latin typeface="+mn-ea"/>
              </a:rPr>
              <a:t>降维得出的小训练集的模型的结果</a:t>
            </a:r>
          </a:p>
        </p:txBody>
      </p:sp>
      <p:sp>
        <p:nvSpPr>
          <p:cNvPr id="11" name="文本框 10">
            <a:extLst>
              <a:ext uri="{FF2B5EF4-FFF2-40B4-BE49-F238E27FC236}">
                <a16:creationId xmlns:a16="http://schemas.microsoft.com/office/drawing/2014/main" id="{0FDA18B7-88CA-461E-8D5C-4EE07845EC52}"/>
              </a:ext>
            </a:extLst>
          </p:cNvPr>
          <p:cNvSpPr txBox="1"/>
          <p:nvPr/>
        </p:nvSpPr>
        <p:spPr>
          <a:xfrm>
            <a:off x="3501001" y="1789270"/>
            <a:ext cx="2051522" cy="707886"/>
          </a:xfrm>
          <a:prstGeom prst="rect">
            <a:avLst/>
          </a:prstGeom>
          <a:noFill/>
        </p:spPr>
        <p:txBody>
          <a:bodyPr wrap="square" rtlCol="0">
            <a:spAutoFit/>
          </a:bodyPr>
          <a:lstStyle/>
          <a:p>
            <a:r>
              <a:rPr lang="zh-CN" altLang="en-US" sz="2000" dirty="0">
                <a:latin typeface="+mn-ea"/>
              </a:rPr>
              <a:t>总准确度上低了</a:t>
            </a:r>
            <a:r>
              <a:rPr lang="en-US" altLang="zh-CN" sz="2000" dirty="0">
                <a:latin typeface="+mn-ea"/>
              </a:rPr>
              <a:t>2.5%</a:t>
            </a:r>
            <a:r>
              <a:rPr lang="zh-CN" altLang="en-US" sz="2000" dirty="0">
                <a:latin typeface="+mn-ea"/>
              </a:rPr>
              <a:t>。</a:t>
            </a:r>
          </a:p>
        </p:txBody>
      </p:sp>
      <p:pic>
        <p:nvPicPr>
          <p:cNvPr id="5" name="图片 4">
            <a:extLst>
              <a:ext uri="{FF2B5EF4-FFF2-40B4-BE49-F238E27FC236}">
                <a16:creationId xmlns:a16="http://schemas.microsoft.com/office/drawing/2014/main" id="{6533F51C-DC01-417A-8332-323DEE18A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191" y="333450"/>
            <a:ext cx="5184576" cy="5741771"/>
          </a:xfrm>
          <a:prstGeom prst="rect">
            <a:avLst/>
          </a:prstGeom>
        </p:spPr>
      </p:pic>
      <p:pic>
        <p:nvPicPr>
          <p:cNvPr id="7" name="图片 6">
            <a:extLst>
              <a:ext uri="{FF2B5EF4-FFF2-40B4-BE49-F238E27FC236}">
                <a16:creationId xmlns:a16="http://schemas.microsoft.com/office/drawing/2014/main" id="{AF2EAE34-D329-4392-A020-3A6D8B9AD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43" y="2987788"/>
            <a:ext cx="4982806" cy="3061518"/>
          </a:xfrm>
          <a:prstGeom prst="rect">
            <a:avLst/>
          </a:prstGeom>
        </p:spPr>
      </p:pic>
    </p:spTree>
    <p:extLst>
      <p:ext uri="{BB962C8B-B14F-4D97-AF65-F5344CB8AC3E}">
        <p14:creationId xmlns:p14="http://schemas.microsoft.com/office/powerpoint/2010/main" val="244376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模型搭建 </a:t>
            </a:r>
            <a:r>
              <a:rPr lang="en-US" altLang="zh-CN" dirty="0">
                <a:cs typeface="+mn-ea"/>
                <a:sym typeface="+mn-lt"/>
              </a:rPr>
              <a:t>&amp; </a:t>
            </a:r>
            <a:r>
              <a:rPr lang="zh-CN" altLang="en-US" dirty="0">
                <a:cs typeface="+mn-ea"/>
                <a:sym typeface="+mn-lt"/>
              </a:rPr>
              <a:t>训练</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52</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9" name="文本框 8">
            <a:extLst>
              <a:ext uri="{FF2B5EF4-FFF2-40B4-BE49-F238E27FC236}">
                <a16:creationId xmlns:a16="http://schemas.microsoft.com/office/drawing/2014/main" id="{9696EE6B-20D6-4954-BF43-5BC7E07696B7}"/>
              </a:ext>
            </a:extLst>
          </p:cNvPr>
          <p:cNvSpPr txBox="1"/>
          <p:nvPr/>
        </p:nvSpPr>
        <p:spPr>
          <a:xfrm>
            <a:off x="308598" y="791465"/>
            <a:ext cx="5867400" cy="1631216"/>
          </a:xfrm>
          <a:prstGeom prst="rect">
            <a:avLst/>
          </a:prstGeom>
          <a:noFill/>
        </p:spPr>
        <p:txBody>
          <a:bodyPr wrap="square" rtlCol="0">
            <a:spAutoFit/>
          </a:bodyPr>
          <a:lstStyle/>
          <a:p>
            <a:r>
              <a:rPr lang="zh-CN" altLang="en-US" sz="2000" dirty="0">
                <a:latin typeface="+mn-ea"/>
              </a:rPr>
              <a:t>通过查阅资料，我们还尝试使用了</a:t>
            </a:r>
            <a:r>
              <a:rPr lang="en-US" altLang="zh-CN" sz="2000" dirty="0" err="1">
                <a:latin typeface="+mn-ea"/>
              </a:rPr>
              <a:t>scipy</a:t>
            </a:r>
            <a:r>
              <a:rPr lang="zh-CN" altLang="en-US" sz="2000" dirty="0">
                <a:latin typeface="+mn-ea"/>
              </a:rPr>
              <a:t>库中的</a:t>
            </a:r>
            <a:r>
              <a:rPr lang="en-US" altLang="zh-CN" sz="2000" dirty="0">
                <a:latin typeface="+mn-ea"/>
              </a:rPr>
              <a:t>minimize</a:t>
            </a:r>
            <a:r>
              <a:rPr lang="zh-CN" altLang="en-US" sz="2000" dirty="0">
                <a:latin typeface="+mn-ea"/>
              </a:rPr>
              <a:t>的</a:t>
            </a:r>
            <a:r>
              <a:rPr lang="en-US" altLang="zh-CN" sz="2000" dirty="0">
                <a:latin typeface="+mn-ea"/>
              </a:rPr>
              <a:t>’TNC’</a:t>
            </a:r>
            <a:r>
              <a:rPr lang="zh-CN" altLang="en-US" sz="2000" dirty="0">
                <a:latin typeface="+mn-ea"/>
              </a:rPr>
              <a:t>方法优化，该方法在阿拉伯数字手写数字识别上效果较好（</a:t>
            </a:r>
            <a:r>
              <a:rPr lang="en-US" altLang="zh-CN" sz="2000" dirty="0">
                <a:latin typeface="+mn-ea"/>
              </a:rPr>
              <a:t>94%</a:t>
            </a:r>
            <a:r>
              <a:rPr lang="zh-CN" altLang="en-US" sz="2000" dirty="0">
                <a:latin typeface="+mn-ea"/>
              </a:rPr>
              <a:t>），但在中文手写数字识别上效果大幅降低。</a:t>
            </a:r>
            <a:endParaRPr lang="en-US" altLang="zh-CN" sz="2000" dirty="0">
              <a:latin typeface="+mn-ea"/>
            </a:endParaRPr>
          </a:p>
          <a:p>
            <a:r>
              <a:rPr lang="en-US" altLang="zh-CN" sz="2000" dirty="0" err="1">
                <a:latin typeface="+mn-ea"/>
              </a:rPr>
              <a:t>lamda</a:t>
            </a:r>
            <a:r>
              <a:rPr lang="en-US" altLang="zh-CN" sz="2000" dirty="0">
                <a:latin typeface="+mn-ea"/>
              </a:rPr>
              <a:t>=600000</a:t>
            </a:r>
            <a:r>
              <a:rPr lang="zh-CN" altLang="en-US" sz="2000" dirty="0">
                <a:latin typeface="+mn-ea"/>
              </a:rPr>
              <a:t>时，使用超大训练集的结果如下</a:t>
            </a:r>
          </a:p>
        </p:txBody>
      </p:sp>
      <p:pic>
        <p:nvPicPr>
          <p:cNvPr id="10" name="图片 9">
            <a:extLst>
              <a:ext uri="{FF2B5EF4-FFF2-40B4-BE49-F238E27FC236}">
                <a16:creationId xmlns:a16="http://schemas.microsoft.com/office/drawing/2014/main" id="{B93F12CB-A66F-47A9-BD02-96698BCBD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201" y="791465"/>
            <a:ext cx="5105400" cy="581025"/>
          </a:xfrm>
          <a:prstGeom prst="rect">
            <a:avLst/>
          </a:prstGeom>
        </p:spPr>
      </p:pic>
      <p:pic>
        <p:nvPicPr>
          <p:cNvPr id="14" name="图片 13">
            <a:extLst>
              <a:ext uri="{FF2B5EF4-FFF2-40B4-BE49-F238E27FC236}">
                <a16:creationId xmlns:a16="http://schemas.microsoft.com/office/drawing/2014/main" id="{D70A580C-FC5B-4558-B8D6-55500484E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255" y="2244347"/>
            <a:ext cx="4405292" cy="3996481"/>
          </a:xfrm>
          <a:prstGeom prst="rect">
            <a:avLst/>
          </a:prstGeom>
        </p:spPr>
      </p:pic>
      <p:pic>
        <p:nvPicPr>
          <p:cNvPr id="16" name="图片 15">
            <a:extLst>
              <a:ext uri="{FF2B5EF4-FFF2-40B4-BE49-F238E27FC236}">
                <a16:creationId xmlns:a16="http://schemas.microsoft.com/office/drawing/2014/main" id="{D74B229C-DA28-41F8-9A6A-032A2E9DB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2579" y="2925835"/>
            <a:ext cx="2595563" cy="1343025"/>
          </a:xfrm>
          <a:prstGeom prst="rect">
            <a:avLst/>
          </a:prstGeom>
        </p:spPr>
      </p:pic>
      <p:pic>
        <p:nvPicPr>
          <p:cNvPr id="18" name="图片 17">
            <a:extLst>
              <a:ext uri="{FF2B5EF4-FFF2-40B4-BE49-F238E27FC236}">
                <a16:creationId xmlns:a16="http://schemas.microsoft.com/office/drawing/2014/main" id="{56ACF097-8D8F-414F-9C8E-375236AAD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6792" y="4772014"/>
            <a:ext cx="2706241" cy="1468814"/>
          </a:xfrm>
          <a:prstGeom prst="rect">
            <a:avLst/>
          </a:prstGeom>
        </p:spPr>
      </p:pic>
    </p:spTree>
    <p:extLst>
      <p:ext uri="{BB962C8B-B14F-4D97-AF65-F5344CB8AC3E}">
        <p14:creationId xmlns:p14="http://schemas.microsoft.com/office/powerpoint/2010/main" val="2514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总结</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53</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EEF16946-7C78-4430-A553-3D95C662F6B7}"/>
              </a:ext>
            </a:extLst>
          </p:cNvPr>
          <p:cNvSpPr txBox="1"/>
          <p:nvPr/>
        </p:nvSpPr>
        <p:spPr>
          <a:xfrm>
            <a:off x="1634679" y="651377"/>
            <a:ext cx="8388932" cy="5940088"/>
          </a:xfrm>
          <a:prstGeom prst="rect">
            <a:avLst/>
          </a:prstGeom>
          <a:noFill/>
        </p:spPr>
        <p:txBody>
          <a:bodyPr wrap="square" rtlCol="0">
            <a:spAutoFit/>
          </a:bodyPr>
          <a:lstStyle/>
          <a:p>
            <a:pPr marL="457200" indent="-457200">
              <a:buAutoNum type="arabicPeriod"/>
            </a:pPr>
            <a:r>
              <a:rPr lang="zh-CN" altLang="en-US" sz="2000" dirty="0">
                <a:latin typeface="+mn-ea"/>
              </a:rPr>
              <a:t>       多分类正则化逻辑回归在中文手写数字识别训练集上的效果可能远不如</a:t>
            </a:r>
            <a:r>
              <a:rPr lang="en-US" altLang="zh-CN" sz="2000" dirty="0">
                <a:latin typeface="+mn-ea"/>
              </a:rPr>
              <a:t>MNIST</a:t>
            </a:r>
            <a:r>
              <a:rPr lang="zh-CN" altLang="en-US" sz="2000" dirty="0">
                <a:latin typeface="+mn-ea"/>
              </a:rPr>
              <a:t>手写数字识别训练集，这点超出预期。但也部分和我们使用的数据集规模小、调参粗糙有关。</a:t>
            </a:r>
            <a:endParaRPr lang="en-US" altLang="zh-CN" sz="2000" dirty="0">
              <a:latin typeface="+mn-ea"/>
            </a:endParaRPr>
          </a:p>
          <a:p>
            <a:pPr marL="457200" indent="-457200">
              <a:buAutoNum type="arabicPeriod"/>
            </a:pPr>
            <a:r>
              <a:rPr lang="zh-CN" altLang="en-US" sz="2000" dirty="0">
                <a:latin typeface="+mn-ea"/>
              </a:rPr>
              <a:t>       稍大数据集下</a:t>
            </a:r>
            <a:r>
              <a:rPr lang="en-US" altLang="zh-CN" sz="2000" dirty="0">
                <a:latin typeface="+mn-ea"/>
              </a:rPr>
              <a:t>t-</a:t>
            </a:r>
            <a:r>
              <a:rPr lang="en-US" altLang="zh-CN" sz="2000" dirty="0" err="1">
                <a:latin typeface="+mn-ea"/>
              </a:rPr>
              <a:t>sne</a:t>
            </a:r>
            <a:r>
              <a:rPr lang="zh-CN" altLang="en-US" sz="2000" dirty="0">
                <a:latin typeface="+mn-ea"/>
              </a:rPr>
              <a:t>降维速度比</a:t>
            </a:r>
            <a:r>
              <a:rPr lang="en-US" altLang="zh-CN" sz="2000" dirty="0" err="1">
                <a:latin typeface="+mn-ea"/>
              </a:rPr>
              <a:t>pca</a:t>
            </a:r>
            <a:r>
              <a:rPr lang="zh-CN" altLang="en-US" sz="2000" dirty="0">
                <a:latin typeface="+mn-ea"/>
              </a:rPr>
              <a:t>慢得多而且增长快。对于手写中文数字的数据集，</a:t>
            </a:r>
            <a:r>
              <a:rPr lang="en-US" altLang="zh-CN" sz="2000" dirty="0" err="1">
                <a:latin typeface="+mn-ea"/>
              </a:rPr>
              <a:t>pca</a:t>
            </a:r>
            <a:r>
              <a:rPr lang="zh-CN" altLang="en-US" sz="2000" dirty="0">
                <a:latin typeface="+mn-ea"/>
              </a:rPr>
              <a:t>降维</a:t>
            </a:r>
            <a:r>
              <a:rPr lang="en-US" altLang="zh-CN" sz="2000" dirty="0">
                <a:latin typeface="+mn-ea"/>
              </a:rPr>
              <a:t>4500</a:t>
            </a:r>
            <a:r>
              <a:rPr lang="zh-CN" altLang="en-US" sz="2000" dirty="0">
                <a:latin typeface="+mn-ea"/>
              </a:rPr>
              <a:t>个样本的数据集仅需约</a:t>
            </a:r>
            <a:r>
              <a:rPr lang="en-US" altLang="zh-CN" sz="2000" dirty="0">
                <a:latin typeface="+mn-ea"/>
              </a:rPr>
              <a:t>4</a:t>
            </a:r>
            <a:r>
              <a:rPr lang="zh-CN" altLang="en-US" sz="2000" dirty="0">
                <a:latin typeface="+mn-ea"/>
              </a:rPr>
              <a:t>分钟，</a:t>
            </a:r>
            <a:r>
              <a:rPr lang="en-US" altLang="zh-CN" sz="2000" dirty="0">
                <a:latin typeface="+mn-ea"/>
              </a:rPr>
              <a:t>t-</a:t>
            </a:r>
            <a:r>
              <a:rPr lang="en-US" altLang="zh-CN" sz="2000" dirty="0" err="1">
                <a:latin typeface="+mn-ea"/>
              </a:rPr>
              <a:t>sne</a:t>
            </a:r>
            <a:r>
              <a:rPr lang="zh-CN" altLang="en-US" sz="2000" dirty="0">
                <a:latin typeface="+mn-ea"/>
              </a:rPr>
              <a:t>（除</a:t>
            </a:r>
            <a:r>
              <a:rPr lang="en-US" altLang="zh-CN" sz="2000" dirty="0" err="1">
                <a:latin typeface="+mn-ea"/>
              </a:rPr>
              <a:t>pca</a:t>
            </a:r>
            <a:r>
              <a:rPr lang="zh-CN" altLang="en-US" sz="2000" dirty="0">
                <a:latin typeface="+mn-ea"/>
              </a:rPr>
              <a:t>初步降维的耗时外）降维</a:t>
            </a:r>
            <a:r>
              <a:rPr lang="en-US" altLang="zh-CN" sz="2000" dirty="0">
                <a:latin typeface="+mn-ea"/>
              </a:rPr>
              <a:t>1500</a:t>
            </a:r>
            <a:r>
              <a:rPr lang="zh-CN" altLang="en-US" sz="2000" dirty="0">
                <a:latin typeface="+mn-ea"/>
              </a:rPr>
              <a:t>个样本也需近十分钟，</a:t>
            </a:r>
            <a:r>
              <a:rPr lang="en-US" altLang="zh-CN" sz="2000" dirty="0">
                <a:latin typeface="+mn-ea"/>
              </a:rPr>
              <a:t>4500</a:t>
            </a:r>
            <a:r>
              <a:rPr lang="zh-CN" altLang="en-US" sz="2000" dirty="0">
                <a:latin typeface="+mn-ea"/>
              </a:rPr>
              <a:t>个样本需</a:t>
            </a:r>
            <a:r>
              <a:rPr lang="en-US" altLang="zh-CN" sz="2000" dirty="0">
                <a:latin typeface="+mn-ea"/>
              </a:rPr>
              <a:t>1~2</a:t>
            </a:r>
            <a:r>
              <a:rPr lang="zh-CN" altLang="en-US" sz="2000" dirty="0">
                <a:latin typeface="+mn-ea"/>
              </a:rPr>
              <a:t>小时视电脑性能与参数不等，</a:t>
            </a:r>
            <a:r>
              <a:rPr lang="en-US" altLang="zh-CN" sz="2000" dirty="0">
                <a:latin typeface="+mn-ea"/>
              </a:rPr>
              <a:t>6000</a:t>
            </a:r>
            <a:r>
              <a:rPr lang="zh-CN" altLang="en-US" sz="2000" dirty="0">
                <a:latin typeface="+mn-ea"/>
              </a:rPr>
              <a:t>个样本需数小时。</a:t>
            </a:r>
            <a:endParaRPr lang="en-US" altLang="zh-CN" sz="2000" dirty="0">
              <a:latin typeface="+mn-ea"/>
            </a:endParaRPr>
          </a:p>
          <a:p>
            <a:pPr marL="457200" indent="-457200">
              <a:buAutoNum type="arabicPeriod"/>
            </a:pPr>
            <a:r>
              <a:rPr lang="en-US" altLang="zh-CN" sz="2000" dirty="0">
                <a:latin typeface="+mn-ea"/>
              </a:rPr>
              <a:t>       </a:t>
            </a:r>
            <a:r>
              <a:rPr lang="zh-CN" altLang="en-US" sz="2000" dirty="0">
                <a:latin typeface="+mn-ea"/>
              </a:rPr>
              <a:t>在样本规模不够大时，特征数量过多会导致显著过拟合，降维后使用更小训练集的模型性能也会更好。</a:t>
            </a:r>
            <a:endParaRPr lang="en-US" altLang="zh-CN" sz="2000" dirty="0">
              <a:latin typeface="+mn-ea"/>
            </a:endParaRPr>
          </a:p>
          <a:p>
            <a:pPr marL="457200" indent="-457200">
              <a:buAutoNum type="arabicPeriod"/>
            </a:pPr>
            <a:r>
              <a:rPr lang="en-US" altLang="zh-CN" sz="2000" dirty="0">
                <a:latin typeface="+mn-ea"/>
              </a:rPr>
              <a:t>       t-</a:t>
            </a:r>
            <a:r>
              <a:rPr lang="en-US" altLang="zh-CN" sz="2000" dirty="0" err="1">
                <a:latin typeface="+mn-ea"/>
              </a:rPr>
              <a:t>sne</a:t>
            </a:r>
            <a:r>
              <a:rPr lang="zh-CN" altLang="en-US" sz="2000" dirty="0">
                <a:latin typeface="+mn-ea"/>
              </a:rPr>
              <a:t>降维后模型性能似乎没有发生改变，说明了其降维本领的高超；将样本规模再降低到原规模</a:t>
            </a:r>
            <a:r>
              <a:rPr lang="en-US" altLang="zh-CN" sz="2000" dirty="0">
                <a:latin typeface="+mn-ea"/>
              </a:rPr>
              <a:t>40%</a:t>
            </a:r>
            <a:r>
              <a:rPr lang="zh-CN" altLang="en-US" sz="2000" dirty="0">
                <a:latin typeface="+mn-ea"/>
              </a:rPr>
              <a:t>后，</a:t>
            </a:r>
            <a:r>
              <a:rPr lang="en-US" altLang="zh-CN" sz="2000" dirty="0">
                <a:latin typeface="+mn-ea"/>
              </a:rPr>
              <a:t>t-</a:t>
            </a:r>
            <a:r>
              <a:rPr lang="en-US" altLang="zh-CN" sz="2000" dirty="0" err="1">
                <a:latin typeface="+mn-ea"/>
              </a:rPr>
              <a:t>sne</a:t>
            </a:r>
            <a:r>
              <a:rPr lang="zh-CN" altLang="en-US" sz="2000" dirty="0">
                <a:latin typeface="+mn-ea"/>
              </a:rPr>
              <a:t>算法理论上可以得到比</a:t>
            </a:r>
            <a:r>
              <a:rPr lang="en-US" altLang="zh-CN" sz="2000" dirty="0" err="1">
                <a:latin typeface="+mn-ea"/>
              </a:rPr>
              <a:t>pca</a:t>
            </a:r>
            <a:r>
              <a:rPr lang="zh-CN" altLang="en-US" sz="2000" dirty="0">
                <a:latin typeface="+mn-ea"/>
              </a:rPr>
              <a:t>算法更好的性能，但实际上没有，可能和我们算法结果的随机性有关。</a:t>
            </a:r>
            <a:endParaRPr lang="en-US" altLang="zh-CN" sz="2000" dirty="0">
              <a:latin typeface="+mn-ea"/>
            </a:endParaRPr>
          </a:p>
          <a:p>
            <a:pPr marL="457200" indent="-457200">
              <a:buAutoNum type="arabicPeriod"/>
            </a:pPr>
            <a:r>
              <a:rPr lang="en-US" altLang="zh-CN" sz="2000" dirty="0">
                <a:latin typeface="+mn-ea"/>
              </a:rPr>
              <a:t>       </a:t>
            </a:r>
            <a:r>
              <a:rPr lang="zh-CN" altLang="en-US" sz="2000" dirty="0">
                <a:latin typeface="+mn-ea"/>
              </a:rPr>
              <a:t>除速度外，</a:t>
            </a:r>
            <a:r>
              <a:rPr lang="en-US" altLang="zh-CN" sz="2000" dirty="0">
                <a:latin typeface="+mn-ea"/>
              </a:rPr>
              <a:t>t-</a:t>
            </a:r>
            <a:r>
              <a:rPr lang="en-US" altLang="zh-CN" sz="2000" dirty="0" err="1">
                <a:latin typeface="+mn-ea"/>
              </a:rPr>
              <a:t>sne</a:t>
            </a:r>
            <a:r>
              <a:rPr lang="zh-CN" altLang="en-US" sz="2000" dirty="0">
                <a:latin typeface="+mn-ea"/>
              </a:rPr>
              <a:t>降维最大的问题可能在于它有太多的重要超参需要调整，同时缺少确认降维结果性能的办法，给调参带来困难，而按照网上的说法， </a:t>
            </a:r>
            <a:r>
              <a:rPr lang="en-US" altLang="zh-CN" sz="2000" dirty="0">
                <a:latin typeface="+mn-ea"/>
              </a:rPr>
              <a:t>t-</a:t>
            </a:r>
            <a:r>
              <a:rPr lang="en-US" altLang="zh-CN" sz="2000" dirty="0" err="1">
                <a:latin typeface="+mn-ea"/>
              </a:rPr>
              <a:t>sne</a:t>
            </a:r>
            <a:r>
              <a:rPr lang="zh-CN" altLang="en-US" sz="2000" dirty="0">
                <a:latin typeface="+mn-ea"/>
              </a:rPr>
              <a:t>对超参的要求严苛，设置不当会导致结果很差。相较之下，</a:t>
            </a:r>
            <a:r>
              <a:rPr lang="en-US" altLang="zh-CN" sz="2000" dirty="0" err="1">
                <a:latin typeface="+mn-ea"/>
              </a:rPr>
              <a:t>pca</a:t>
            </a:r>
            <a:r>
              <a:rPr lang="zh-CN" altLang="en-US" sz="2000" dirty="0">
                <a:latin typeface="+mn-ea"/>
              </a:rPr>
              <a:t>不仅易于实现，能明确知道其保留的特征比例，而且是自动化的。这可能是</a:t>
            </a:r>
            <a:r>
              <a:rPr lang="en-US" altLang="zh-CN" sz="2000" dirty="0">
                <a:latin typeface="+mn-ea"/>
              </a:rPr>
              <a:t>t-</a:t>
            </a:r>
            <a:r>
              <a:rPr lang="en-US" altLang="zh-CN" sz="2000" dirty="0" err="1">
                <a:latin typeface="+mn-ea"/>
              </a:rPr>
              <a:t>sne</a:t>
            </a:r>
            <a:r>
              <a:rPr lang="zh-CN" altLang="en-US" sz="2000" dirty="0">
                <a:latin typeface="+mn-ea"/>
              </a:rPr>
              <a:t>算法的实际应用很少的另一重要原因。</a:t>
            </a:r>
          </a:p>
        </p:txBody>
      </p:sp>
    </p:spTree>
    <p:extLst>
      <p:ext uri="{BB962C8B-B14F-4D97-AF65-F5344CB8AC3E}">
        <p14:creationId xmlns:p14="http://schemas.microsoft.com/office/powerpoint/2010/main" val="15938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总结</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54</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EEF16946-7C78-4430-A553-3D95C662F6B7}"/>
              </a:ext>
            </a:extLst>
          </p:cNvPr>
          <p:cNvSpPr txBox="1"/>
          <p:nvPr/>
        </p:nvSpPr>
        <p:spPr>
          <a:xfrm>
            <a:off x="1760693" y="958813"/>
            <a:ext cx="8388932" cy="1015663"/>
          </a:xfrm>
          <a:prstGeom prst="rect">
            <a:avLst/>
          </a:prstGeom>
          <a:noFill/>
        </p:spPr>
        <p:txBody>
          <a:bodyPr wrap="square" rtlCol="0">
            <a:spAutoFit/>
          </a:bodyPr>
          <a:lstStyle/>
          <a:p>
            <a:r>
              <a:rPr lang="en-US" altLang="zh-CN" sz="2000" dirty="0">
                <a:latin typeface="+mn-ea"/>
              </a:rPr>
              <a:t>6.     </a:t>
            </a:r>
            <a:r>
              <a:rPr lang="zh-CN" altLang="en-US" sz="2000" dirty="0">
                <a:latin typeface="+mn-ea"/>
              </a:rPr>
              <a:t>主要的遗憾包括：我们没有进行更精细的降维和模型调参或进行更多的性能比较；我们没有实现效果更好的模型，如神经网络</a:t>
            </a:r>
            <a:r>
              <a:rPr lang="en-US" altLang="zh-CN" sz="2000" dirty="0">
                <a:latin typeface="+mn-ea"/>
              </a:rPr>
              <a:t>+</a:t>
            </a:r>
            <a:r>
              <a:rPr lang="en-US" altLang="zh-CN" sz="2000" dirty="0" err="1">
                <a:latin typeface="+mn-ea"/>
              </a:rPr>
              <a:t>softmax</a:t>
            </a:r>
            <a:r>
              <a:rPr lang="zh-CN" altLang="en-US" sz="2000" dirty="0">
                <a:latin typeface="+mn-ea"/>
              </a:rPr>
              <a:t>分类器；我们曾尝试直接使用</a:t>
            </a:r>
            <a:r>
              <a:rPr lang="en-US" altLang="zh-CN" sz="2000" dirty="0">
                <a:latin typeface="+mn-ea"/>
              </a:rPr>
              <a:t>t-</a:t>
            </a:r>
            <a:r>
              <a:rPr lang="en-US" altLang="zh-CN" sz="2000" dirty="0" err="1">
                <a:latin typeface="+mn-ea"/>
              </a:rPr>
              <a:t>sne</a:t>
            </a:r>
            <a:r>
              <a:rPr lang="zh-CN" altLang="en-US" sz="2000" dirty="0">
                <a:latin typeface="+mn-ea"/>
              </a:rPr>
              <a:t>算法聚类，但没有成功；等等。</a:t>
            </a:r>
          </a:p>
        </p:txBody>
      </p:sp>
      <p:sp>
        <p:nvSpPr>
          <p:cNvPr id="8" name="文本框 7">
            <a:extLst>
              <a:ext uri="{FF2B5EF4-FFF2-40B4-BE49-F238E27FC236}">
                <a16:creationId xmlns:a16="http://schemas.microsoft.com/office/drawing/2014/main" id="{4DB568B6-020E-487C-A309-6397D661A34F}"/>
              </a:ext>
            </a:extLst>
          </p:cNvPr>
          <p:cNvSpPr txBox="1"/>
          <p:nvPr/>
        </p:nvSpPr>
        <p:spPr>
          <a:xfrm>
            <a:off x="2535126" y="2925738"/>
            <a:ext cx="6123708" cy="1323439"/>
          </a:xfrm>
          <a:prstGeom prst="rect">
            <a:avLst/>
          </a:prstGeom>
          <a:noFill/>
        </p:spPr>
        <p:txBody>
          <a:bodyPr wrap="square">
            <a:spAutoFit/>
          </a:bodyPr>
          <a:lstStyle/>
          <a:p>
            <a:r>
              <a:rPr lang="zh-CN" altLang="en-US" sz="2000" kern="100" dirty="0">
                <a:effectLst/>
                <a:latin typeface="+mn-ea"/>
                <a:cs typeface="宋体" panose="02010600030101010101" pitchFamily="2" charset="-122"/>
              </a:rPr>
              <a:t>       最后，</a:t>
            </a:r>
            <a:r>
              <a:rPr lang="zh-CN" altLang="zh-CN" sz="2000" kern="100" dirty="0">
                <a:effectLst/>
                <a:latin typeface="+mn-ea"/>
                <a:cs typeface="宋体" panose="02010600030101010101" pitchFamily="2" charset="-122"/>
              </a:rPr>
              <a:t>要感谢金老师的耐心指导，在一节节下课后耐心回答我们的问题，让我们了解要做些什么。也要感谢助教们的帮助，包括无论何时都会耐心回答问题的魏心玮学姐、提供了我们建议的希浩宇学长等。</a:t>
            </a:r>
            <a:endParaRPr lang="zh-CN" altLang="en-US" sz="2000" dirty="0">
              <a:latin typeface="+mn-ea"/>
            </a:endParaRPr>
          </a:p>
        </p:txBody>
      </p:sp>
    </p:spTree>
    <p:extLst>
      <p:ext uri="{BB962C8B-B14F-4D97-AF65-F5344CB8AC3E}">
        <p14:creationId xmlns:p14="http://schemas.microsoft.com/office/powerpoint/2010/main" val="295738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参考文献</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55</a:t>
            </a:fld>
            <a:endParaRPr lang="zh-CN" altLang="en-US"/>
          </a:p>
        </p:txBody>
      </p:sp>
      <p:sp>
        <p:nvSpPr>
          <p:cNvPr id="12" name="文本框 11">
            <a:extLst>
              <a:ext uri="{FF2B5EF4-FFF2-40B4-BE49-F238E27FC236}">
                <a16:creationId xmlns:a16="http://schemas.microsoft.com/office/drawing/2014/main" id="{6246ACC2-A4C1-4D60-9EAF-44EDE209F281}"/>
              </a:ext>
            </a:extLst>
          </p:cNvPr>
          <p:cNvSpPr txBox="1"/>
          <p:nvPr/>
        </p:nvSpPr>
        <p:spPr>
          <a:xfrm>
            <a:off x="5955159" y="3501802"/>
            <a:ext cx="184731" cy="461665"/>
          </a:xfrm>
          <a:prstGeom prst="rect">
            <a:avLst/>
          </a:prstGeom>
          <a:noFill/>
        </p:spPr>
        <p:txBody>
          <a:bodyPr wrap="none" rtlCol="0">
            <a:spAutoFit/>
          </a:bodyPr>
          <a:lstStyle/>
          <a:p>
            <a:endParaRPr lang="zh-CN" altLang="en-US" dirty="0"/>
          </a:p>
        </p:txBody>
      </p:sp>
      <p:sp>
        <p:nvSpPr>
          <p:cNvPr id="10" name="文本框 9">
            <a:extLst>
              <a:ext uri="{FF2B5EF4-FFF2-40B4-BE49-F238E27FC236}">
                <a16:creationId xmlns:a16="http://schemas.microsoft.com/office/drawing/2014/main" id="{EEF16946-7C78-4430-A553-3D95C662F6B7}"/>
              </a:ext>
            </a:extLst>
          </p:cNvPr>
          <p:cNvSpPr txBox="1"/>
          <p:nvPr/>
        </p:nvSpPr>
        <p:spPr>
          <a:xfrm>
            <a:off x="1634679" y="921415"/>
            <a:ext cx="8388932" cy="4708981"/>
          </a:xfrm>
          <a:prstGeom prst="rect">
            <a:avLst/>
          </a:prstGeom>
          <a:noFill/>
        </p:spPr>
        <p:txBody>
          <a:bodyPr wrap="square" rtlCol="0">
            <a:spAutoFit/>
          </a:bodyPr>
          <a:lstStyle/>
          <a:p>
            <a:r>
              <a:rPr lang="zh-CN" altLang="en-US" sz="2000" kern="100" dirty="0">
                <a:effectLst/>
                <a:latin typeface="+mn-ea"/>
                <a:cs typeface="Times New Roman" panose="02020603050405020304" pitchFamily="18" charset="0"/>
              </a:rPr>
              <a:t>       数据分析与导入部分，我们部分参考了</a:t>
            </a:r>
            <a:r>
              <a:rPr lang="en-US" altLang="zh-CN" sz="2000" kern="100" dirty="0">
                <a:effectLst/>
                <a:latin typeface="+mn-ea"/>
                <a:cs typeface="Times New Roman" panose="02020603050405020304" pitchFamily="18" charset="0"/>
              </a:rPr>
              <a:t>Kaggle</a:t>
            </a:r>
            <a:r>
              <a:rPr lang="zh-CN" altLang="en-US" sz="2000" kern="100" dirty="0">
                <a:effectLst/>
                <a:latin typeface="+mn-ea"/>
                <a:cs typeface="Times New Roman" panose="02020603050405020304" pitchFamily="18" charset="0"/>
              </a:rPr>
              <a:t>共享文档</a:t>
            </a:r>
            <a:r>
              <a:rPr lang="en-US" altLang="zh-CN" sz="2000" i="1" kern="100" dirty="0" err="1">
                <a:latin typeface="+mn-ea"/>
                <a:cs typeface="Times New Roman" panose="02020603050405020304" pitchFamily="18" charset="0"/>
              </a:rPr>
              <a:t>c</a:t>
            </a:r>
            <a:r>
              <a:rPr lang="en-US" altLang="zh-CN" sz="2000" i="1" kern="100" dirty="0" err="1">
                <a:effectLst/>
                <a:latin typeface="+mn-ea"/>
                <a:cs typeface="Times New Roman" panose="02020603050405020304" pitchFamily="18" charset="0"/>
              </a:rPr>
              <a:t>hinese</a:t>
            </a:r>
            <a:r>
              <a:rPr lang="en-US" altLang="zh-CN" sz="2000" i="1" kern="100" dirty="0">
                <a:effectLst/>
                <a:latin typeface="+mn-ea"/>
                <a:cs typeface="Times New Roman" panose="02020603050405020304" pitchFamily="18" charset="0"/>
              </a:rPr>
              <a:t> </a:t>
            </a:r>
            <a:r>
              <a:rPr lang="en-US" altLang="zh-CN" sz="2000" i="1" kern="100" dirty="0" err="1">
                <a:effectLst/>
                <a:latin typeface="+mn-ea"/>
                <a:cs typeface="Times New Roman" panose="02020603050405020304" pitchFamily="18" charset="0"/>
              </a:rPr>
              <a:t>mnist</a:t>
            </a:r>
            <a:r>
              <a:rPr lang="en-US" altLang="zh-CN" sz="2000" i="1" kern="100" dirty="0">
                <a:latin typeface="+mn-ea"/>
                <a:cs typeface="Times New Roman" panose="02020603050405020304" pitchFamily="18" charset="0"/>
              </a:rPr>
              <a:t> </a:t>
            </a:r>
            <a:r>
              <a:rPr lang="en-US" altLang="zh-CN" sz="2000" i="1" kern="100" dirty="0">
                <a:effectLst/>
                <a:latin typeface="+mn-ea"/>
                <a:cs typeface="Times New Roman" panose="02020603050405020304" pitchFamily="18" charset="0"/>
              </a:rPr>
              <a:t>exploratory data analysis</a:t>
            </a:r>
            <a:r>
              <a:rPr lang="zh-CN" altLang="en-US" sz="2000" kern="100" dirty="0">
                <a:effectLst/>
                <a:latin typeface="+mn-ea"/>
                <a:cs typeface="Times New Roman" panose="02020603050405020304" pitchFamily="18" charset="0"/>
              </a:rPr>
              <a:t>和</a:t>
            </a:r>
            <a:r>
              <a:rPr lang="en-US" altLang="zh-CN" sz="2000" i="1" kern="100" dirty="0" err="1">
                <a:latin typeface="+mn-ea"/>
                <a:cs typeface="Times New Roman" panose="02020603050405020304" pitchFamily="18" charset="0"/>
              </a:rPr>
              <a:t>c</a:t>
            </a:r>
            <a:r>
              <a:rPr lang="en-US" altLang="zh-CN" sz="2000" i="1" kern="100" dirty="0" err="1">
                <a:effectLst/>
                <a:latin typeface="+mn-ea"/>
                <a:cs typeface="Times New Roman" panose="02020603050405020304" pitchFamily="18" charset="0"/>
              </a:rPr>
              <a:t>hinese</a:t>
            </a:r>
            <a:r>
              <a:rPr lang="en-US" altLang="zh-CN" sz="2000" i="1" kern="100" dirty="0">
                <a:effectLst/>
                <a:latin typeface="+mn-ea"/>
                <a:cs typeface="Times New Roman" panose="02020603050405020304" pitchFamily="18" charset="0"/>
              </a:rPr>
              <a:t> </a:t>
            </a:r>
            <a:r>
              <a:rPr lang="en-US" altLang="zh-CN" sz="2000" i="1" kern="100" dirty="0" err="1">
                <a:effectLst/>
                <a:latin typeface="+mn-ea"/>
                <a:cs typeface="Times New Roman" panose="02020603050405020304" pitchFamily="18" charset="0"/>
              </a:rPr>
              <a:t>mnist</a:t>
            </a:r>
            <a:r>
              <a:rPr lang="en-US" altLang="zh-CN" sz="2000" i="1" kern="100" dirty="0">
                <a:effectLst/>
                <a:latin typeface="+mn-ea"/>
                <a:cs typeface="Times New Roman" panose="02020603050405020304" pitchFamily="18" charset="0"/>
              </a:rPr>
              <a:t> classification </a:t>
            </a:r>
            <a:r>
              <a:rPr lang="en-US" altLang="zh-CN" sz="2000" i="1" kern="100" dirty="0" err="1">
                <a:effectLst/>
                <a:latin typeface="+mn-ea"/>
                <a:cs typeface="Times New Roman" panose="02020603050405020304" pitchFamily="18" charset="0"/>
              </a:rPr>
              <a:t>tensorflow</a:t>
            </a:r>
            <a:r>
              <a:rPr lang="zh-CN" altLang="en-US" sz="2000" kern="100" dirty="0">
                <a:effectLst/>
                <a:latin typeface="+mn-ea"/>
                <a:cs typeface="Times New Roman" panose="02020603050405020304" pitchFamily="18" charset="0"/>
              </a:rPr>
              <a:t>。特征降维部分，我们参考了老师提供的</a:t>
            </a:r>
            <a:r>
              <a:rPr lang="en-US" altLang="zh-CN" sz="2000" kern="100" dirty="0">
                <a:effectLst/>
                <a:latin typeface="+mn-ea"/>
                <a:cs typeface="Times New Roman" panose="02020603050405020304" pitchFamily="18" charset="0"/>
              </a:rPr>
              <a:t>t-</a:t>
            </a:r>
            <a:r>
              <a:rPr lang="en-US" altLang="zh-CN" sz="2000" kern="100" dirty="0" err="1">
                <a:effectLst/>
                <a:latin typeface="+mn-ea"/>
                <a:cs typeface="Times New Roman" panose="02020603050405020304" pitchFamily="18" charset="0"/>
              </a:rPr>
              <a:t>sne</a:t>
            </a:r>
            <a:r>
              <a:rPr lang="zh-CN" altLang="en-US" sz="2000" kern="100" dirty="0">
                <a:effectLst/>
                <a:latin typeface="+mn-ea"/>
                <a:cs typeface="Times New Roman" panose="02020603050405020304" pitchFamily="18" charset="0"/>
              </a:rPr>
              <a:t>代码。我们还查阅了</a:t>
            </a:r>
            <a:r>
              <a:rPr lang="zh-CN" altLang="en-US" sz="2000" kern="100" dirty="0">
                <a:latin typeface="+mn-ea"/>
                <a:cs typeface="Times New Roman" panose="02020603050405020304" pitchFamily="18" charset="0"/>
              </a:rPr>
              <a:t>一些</a:t>
            </a:r>
            <a:r>
              <a:rPr lang="zh-CN" altLang="en-US" sz="2000" kern="100" dirty="0">
                <a:effectLst/>
                <a:latin typeface="+mn-ea"/>
                <a:cs typeface="Times New Roman" panose="02020603050405020304" pitchFamily="18" charset="0"/>
              </a:rPr>
              <a:t>网上的资料，许多网址已不可考。吴恩达课程第</a:t>
            </a:r>
            <a:r>
              <a:rPr lang="en-US" altLang="zh-CN" sz="2000" kern="100" dirty="0">
                <a:effectLst/>
                <a:latin typeface="+mn-ea"/>
                <a:cs typeface="Times New Roman" panose="02020603050405020304" pitchFamily="18" charset="0"/>
              </a:rPr>
              <a:t>6</a:t>
            </a:r>
            <a:r>
              <a:rPr lang="zh-CN" altLang="en-US" sz="2000" kern="100" dirty="0">
                <a:effectLst/>
                <a:latin typeface="+mn-ea"/>
                <a:cs typeface="Times New Roman" panose="02020603050405020304" pitchFamily="18" charset="0"/>
              </a:rPr>
              <a:t>周的内容也给我们启发。</a:t>
            </a:r>
          </a:p>
          <a:p>
            <a:endParaRPr lang="zh-CN" altLang="en-US" sz="2000" kern="100" dirty="0">
              <a:effectLst/>
              <a:latin typeface="+mn-ea"/>
              <a:cs typeface="Times New Roman" panose="02020603050405020304" pitchFamily="18" charset="0"/>
            </a:endParaRPr>
          </a:p>
          <a:p>
            <a:r>
              <a:rPr lang="zh-CN" altLang="en-US" sz="2000" kern="100" dirty="0">
                <a:effectLst/>
                <a:latin typeface="+mn-ea"/>
                <a:cs typeface="Times New Roman" panose="02020603050405020304" pitchFamily="18" charset="0"/>
              </a:rPr>
              <a:t>        另外，还有以下网站可能给了我们一些启发，包括（排名不分先后和参考顺序）：</a:t>
            </a:r>
            <a:endParaRPr lang="en-US" altLang="zh-CN" sz="2000" kern="100" dirty="0">
              <a:effectLst/>
              <a:latin typeface="+mn-ea"/>
              <a:cs typeface="Times New Roman" panose="02020603050405020304" pitchFamily="18" charset="0"/>
            </a:endParaRPr>
          </a:p>
          <a:p>
            <a:endParaRPr lang="en-US" altLang="zh-CN" sz="2000" kern="100" dirty="0">
              <a:latin typeface="+mn-ea"/>
              <a:cs typeface="Times New Roman" panose="02020603050405020304" pitchFamily="18" charset="0"/>
            </a:endParaRPr>
          </a:p>
          <a:p>
            <a:r>
              <a:rPr lang="en-US" altLang="zh-CN" sz="1600" b="0" i="0" dirty="0" err="1">
                <a:solidFill>
                  <a:srgbClr val="373A3C"/>
                </a:solidFill>
                <a:effectLst/>
                <a:latin typeface="Arial" panose="020B0604020202020204" pitchFamily="34" charset="0"/>
              </a:rPr>
              <a:t>tsne</a:t>
            </a:r>
            <a:r>
              <a:rPr lang="zh-CN" altLang="en-US" sz="1600" b="0" i="0" dirty="0">
                <a:solidFill>
                  <a:srgbClr val="373A3C"/>
                </a:solidFill>
                <a:effectLst/>
                <a:latin typeface="Arial" panose="020B0604020202020204" pitchFamily="34" charset="0"/>
              </a:rPr>
              <a:t>被忽视？</a:t>
            </a:r>
            <a:r>
              <a:rPr lang="en-US" altLang="zh-CN" sz="1600" b="0" i="0" dirty="0" err="1">
                <a:solidFill>
                  <a:srgbClr val="373A3C"/>
                </a:solidFill>
                <a:effectLst/>
                <a:latin typeface="Arial" panose="020B0604020202020204" pitchFamily="34" charset="0"/>
              </a:rPr>
              <a:t>tsne</a:t>
            </a:r>
            <a:r>
              <a:rPr lang="zh-CN" altLang="en-US" sz="1600" b="0" i="0" dirty="0">
                <a:solidFill>
                  <a:srgbClr val="373A3C"/>
                </a:solidFill>
                <a:effectLst/>
                <a:latin typeface="Arial" panose="020B0604020202020204" pitchFamily="34" charset="0"/>
              </a:rPr>
              <a:t>有什么缺点？</a:t>
            </a:r>
            <a:r>
              <a:rPr lang="en-US" altLang="zh-CN" sz="2000" kern="100" dirty="0">
                <a:effectLst/>
                <a:latin typeface="+mn-ea"/>
                <a:cs typeface="Times New Roman" panose="02020603050405020304" pitchFamily="18" charset="0"/>
                <a:hlinkClick r:id="rId3"/>
              </a:rPr>
              <a:t>http://sofasofa.io/forum_main_post.php?postid=1005528</a:t>
            </a:r>
            <a:endParaRPr lang="en-US" altLang="zh-CN" sz="2000" kern="100" dirty="0">
              <a:effectLst/>
              <a:latin typeface="+mn-ea"/>
              <a:cs typeface="Times New Roman" panose="02020603050405020304" pitchFamily="18" charset="0"/>
            </a:endParaRPr>
          </a:p>
          <a:p>
            <a:endParaRPr lang="en-US" altLang="zh-CN" sz="2000" kern="100" dirty="0">
              <a:effectLst/>
              <a:latin typeface="+mn-ea"/>
              <a:cs typeface="Times New Roman" panose="02020603050405020304" pitchFamily="18" charset="0"/>
            </a:endParaRPr>
          </a:p>
          <a:p>
            <a:r>
              <a:rPr lang="en-US" altLang="zh-CN" sz="2000" kern="100" dirty="0">
                <a:latin typeface="+mn-ea"/>
                <a:cs typeface="Times New Roman" panose="02020603050405020304" pitchFamily="18" charset="0"/>
              </a:rPr>
              <a:t>http://www.datakit.cn/blog/2017/02/05/t_sne_full.html#5-%E4%BB%A3%E7%A0%81</a:t>
            </a:r>
          </a:p>
          <a:p>
            <a:endParaRPr lang="zh-CN" altLang="en-US"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38384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B248AE-D055-4F98-A570-8A987499FBCF}"/>
              </a:ext>
            </a:extLst>
          </p:cNvPr>
          <p:cNvSpPr>
            <a:spLocks noGrp="1"/>
          </p:cNvSpPr>
          <p:nvPr>
            <p:ph type="body" sz="quarter" idx="10"/>
          </p:nvPr>
        </p:nvSpPr>
        <p:spPr/>
        <p:txBody>
          <a:bodyPr/>
          <a:lstStyle/>
          <a:p>
            <a:r>
              <a:rPr lang="zh-CN" altLang="en-US" dirty="0"/>
              <a:t>分工表</a:t>
            </a:r>
          </a:p>
        </p:txBody>
      </p:sp>
      <p:sp>
        <p:nvSpPr>
          <p:cNvPr id="3" name="灯片编号占位符 2">
            <a:extLst>
              <a:ext uri="{FF2B5EF4-FFF2-40B4-BE49-F238E27FC236}">
                <a16:creationId xmlns:a16="http://schemas.microsoft.com/office/drawing/2014/main" id="{DD73F1A8-1E5A-4732-9D49-D724010C2EAE}"/>
              </a:ext>
            </a:extLst>
          </p:cNvPr>
          <p:cNvSpPr>
            <a:spLocks noGrp="1"/>
          </p:cNvSpPr>
          <p:nvPr>
            <p:ph type="sldNum" sz="quarter" idx="12"/>
          </p:nvPr>
        </p:nvSpPr>
        <p:spPr/>
        <p:txBody>
          <a:bodyPr/>
          <a:lstStyle/>
          <a:p>
            <a:fld id="{EB730883-2733-4EB0-9793-894FF9D50112}" type="slidenum">
              <a:rPr lang="zh-CN" altLang="en-US" smtClean="0"/>
              <a:t>56</a:t>
            </a:fld>
            <a:endParaRPr lang="zh-CN" altLang="en-US"/>
          </a:p>
        </p:txBody>
      </p:sp>
      <p:sp>
        <p:nvSpPr>
          <p:cNvPr id="5" name="文本框 4">
            <a:extLst>
              <a:ext uri="{FF2B5EF4-FFF2-40B4-BE49-F238E27FC236}">
                <a16:creationId xmlns:a16="http://schemas.microsoft.com/office/drawing/2014/main" id="{9C9D6B43-57F6-4959-951C-A0FE696AFE52}"/>
              </a:ext>
            </a:extLst>
          </p:cNvPr>
          <p:cNvSpPr txBox="1"/>
          <p:nvPr/>
        </p:nvSpPr>
        <p:spPr>
          <a:xfrm>
            <a:off x="2354759" y="909514"/>
            <a:ext cx="7200800" cy="5262979"/>
          </a:xfrm>
          <a:prstGeom prst="rect">
            <a:avLst/>
          </a:prstGeom>
          <a:noFill/>
        </p:spPr>
        <p:txBody>
          <a:bodyPr wrap="square">
            <a:spAutoFit/>
          </a:bodyPr>
          <a:lstStyle/>
          <a:p>
            <a:r>
              <a:rPr lang="zh-CN" altLang="en-US" dirty="0">
                <a:cs typeface="+mn-ea"/>
                <a:sym typeface="+mn-lt"/>
              </a:rPr>
              <a:t>钱克洋：作为组长提供项目思路、协调工作，并负责完成了房价项目除数据清洗、特征重建以外的部分、手写数字项目数据集处理降维分割部分、项目的总结部分。</a:t>
            </a:r>
            <a:endParaRPr lang="en-US" altLang="zh-CN" dirty="0">
              <a:cs typeface="+mn-ea"/>
              <a:sym typeface="+mn-lt"/>
            </a:endParaRPr>
          </a:p>
          <a:p>
            <a:r>
              <a:rPr lang="zh-CN" altLang="en-US" dirty="0">
                <a:cs typeface="+mn-ea"/>
                <a:sym typeface="+mn-lt"/>
              </a:rPr>
              <a:t>赵旭东：负责完成房价项目数据清洗部分，并负责完成了手写数字项目模型搭建、</a:t>
            </a:r>
            <a:r>
              <a:rPr lang="en-US" altLang="zh-CN" dirty="0">
                <a:cs typeface="+mn-ea"/>
                <a:sym typeface="+mn-lt"/>
              </a:rPr>
              <a:t>2</a:t>
            </a:r>
            <a:r>
              <a:rPr lang="zh-CN" altLang="en-US" dirty="0">
                <a:cs typeface="+mn-ea"/>
                <a:sym typeface="+mn-lt"/>
              </a:rPr>
              <a:t>个模型训练的工作，参与完成项目可视化的工作。</a:t>
            </a:r>
            <a:endParaRPr lang="en-US" altLang="zh-CN" dirty="0">
              <a:cs typeface="+mn-ea"/>
              <a:sym typeface="+mn-lt"/>
            </a:endParaRPr>
          </a:p>
          <a:p>
            <a:r>
              <a:rPr lang="zh-CN" altLang="en-US" dirty="0">
                <a:cs typeface="+mn-ea"/>
                <a:sym typeface="+mn-lt"/>
              </a:rPr>
              <a:t>徐晏辰：参与完成房价项目数据清洗部分，并负责完成了手写数字项目结果可视化、优化器优化和</a:t>
            </a:r>
            <a:r>
              <a:rPr lang="en-US" altLang="zh-CN" dirty="0">
                <a:cs typeface="+mn-ea"/>
                <a:sym typeface="+mn-lt"/>
              </a:rPr>
              <a:t>3</a:t>
            </a:r>
            <a:r>
              <a:rPr lang="zh-CN" altLang="en-US" dirty="0">
                <a:cs typeface="+mn-ea"/>
                <a:sym typeface="+mn-lt"/>
              </a:rPr>
              <a:t>个模型训练的工作。</a:t>
            </a:r>
            <a:endParaRPr lang="en-US" altLang="zh-CN" dirty="0">
              <a:cs typeface="+mn-ea"/>
              <a:sym typeface="+mn-lt"/>
            </a:endParaRPr>
          </a:p>
          <a:p>
            <a:r>
              <a:rPr lang="zh-CN" altLang="en-US" dirty="0">
                <a:cs typeface="+mn-ea"/>
                <a:sym typeface="+mn-lt"/>
              </a:rPr>
              <a:t>除分工负责外，许多工作是大家一起讨论研究做出的，而并不很拘泥于分工。</a:t>
            </a:r>
            <a:endParaRPr lang="en-US" altLang="zh-CN" dirty="0">
              <a:cs typeface="+mn-ea"/>
              <a:sym typeface="+mn-lt"/>
            </a:endParaRPr>
          </a:p>
          <a:p>
            <a:r>
              <a:rPr lang="zh-CN" altLang="en-US" dirty="0">
                <a:cs typeface="+mn-ea"/>
                <a:sym typeface="+mn-lt"/>
              </a:rPr>
              <a:t>最后，大家根据自己负责的部分分工合作完成了</a:t>
            </a:r>
            <a:r>
              <a:rPr lang="en-US" altLang="zh-CN" dirty="0">
                <a:cs typeface="+mn-ea"/>
                <a:sym typeface="+mn-lt"/>
              </a:rPr>
              <a:t>ppt</a:t>
            </a:r>
            <a:r>
              <a:rPr lang="zh-CN" altLang="en-US" dirty="0">
                <a:cs typeface="+mn-ea"/>
                <a:sym typeface="+mn-lt"/>
              </a:rPr>
              <a:t>与实验报告。</a:t>
            </a:r>
            <a:endParaRPr lang="zh-CN" altLang="en-US" dirty="0"/>
          </a:p>
        </p:txBody>
      </p:sp>
    </p:spTree>
    <p:extLst>
      <p:ext uri="{BB962C8B-B14F-4D97-AF65-F5344CB8AC3E}">
        <p14:creationId xmlns:p14="http://schemas.microsoft.com/office/powerpoint/2010/main" val="307507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354" y="3501802"/>
            <a:ext cx="12222880" cy="256464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cs typeface="+mn-ea"/>
                <a:sym typeface="+mn-lt"/>
              </a:rPr>
              <a:t>谢谢大家</a:t>
            </a:r>
            <a:endParaRPr lang="en-US" altLang="zh-CN" sz="8800" dirty="0">
              <a:cs typeface="+mn-ea"/>
              <a:sym typeface="+mn-lt"/>
            </a:endParaRPr>
          </a:p>
          <a:p>
            <a:pPr algn="ctr"/>
            <a:endParaRPr lang="en-US" altLang="zh-CN" dirty="0">
              <a:cs typeface="+mn-ea"/>
              <a:sym typeface="+mn-lt"/>
            </a:endParaRPr>
          </a:p>
          <a:p>
            <a:pPr algn="ctr"/>
            <a:r>
              <a:rPr lang="zh-CN" altLang="en-US" dirty="0">
                <a:cs typeface="+mn-ea"/>
                <a:sym typeface="+mn-lt"/>
              </a:rPr>
              <a:t>组员：钱克洋，徐晏辰，赵旭东</a:t>
            </a:r>
          </a:p>
        </p:txBody>
      </p:sp>
      <p:pic>
        <p:nvPicPr>
          <p:cNvPr id="24"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98633" y="-1211595"/>
            <a:ext cx="609996" cy="609741"/>
          </a:xfrm>
          <a:prstGeom prst="rect">
            <a:avLst/>
          </a:prstGeom>
        </p:spPr>
      </p:pic>
      <p:sp>
        <p:nvSpPr>
          <p:cNvPr id="5" name="文本框 4"/>
          <p:cNvSpPr txBox="1"/>
          <p:nvPr/>
        </p:nvSpPr>
        <p:spPr>
          <a:xfrm>
            <a:off x="5574686" y="7318226"/>
            <a:ext cx="1107996" cy="461665"/>
          </a:xfrm>
          <a:prstGeom prst="rect">
            <a:avLst/>
          </a:prstGeom>
          <a:noFill/>
        </p:spPr>
        <p:txBody>
          <a:bodyPr wrap="none" rtlCol="0">
            <a:spAutoFit/>
          </a:bodyPr>
          <a:lstStyle/>
          <a:p>
            <a:r>
              <a:rPr lang="zh-CN" altLang="en-US" dirty="0">
                <a:solidFill>
                  <a:srgbClr val="4A4A4A"/>
                </a:solidFill>
                <a:cs typeface="+mn-ea"/>
                <a:sym typeface="+mn-lt"/>
              </a:rPr>
              <a:t>延时符</a:t>
            </a:r>
            <a:endParaRPr lang="en-US" altLang="zh-CN" dirty="0">
              <a:solidFill>
                <a:srgbClr val="4A4A4A"/>
              </a:solidFill>
              <a:cs typeface="+mn-ea"/>
              <a:sym typeface="+mn-lt"/>
            </a:endParaRPr>
          </a:p>
        </p:txBody>
      </p:sp>
      <p:pic>
        <p:nvPicPr>
          <p:cNvPr id="9" name="Picture 2" descr="C:\Users\ang\Desktop\iStock_000012344803Large.jpg">
            <a:extLst>
              <a:ext uri="{FF2B5EF4-FFF2-40B4-BE49-F238E27FC236}">
                <a16:creationId xmlns:a16="http://schemas.microsoft.com/office/drawing/2014/main" id="{E03F6797-770F-4CA7-906F-DFC83F794820}"/>
              </a:ext>
            </a:extLst>
          </p:cNvPr>
          <p:cNvPicPr>
            <a:picLocks noChangeAspect="1" noChangeArrowheads="1"/>
          </p:cNvPicPr>
          <p:nvPr/>
        </p:nvPicPr>
        <p:blipFill>
          <a:blip r:embed="rId7" cstate="print"/>
          <a:srcRect b="7246"/>
          <a:stretch>
            <a:fillRect/>
          </a:stretch>
        </p:blipFill>
        <p:spPr bwMode="auto">
          <a:xfrm>
            <a:off x="4626967" y="420266"/>
            <a:ext cx="3200400" cy="3081536"/>
          </a:xfrm>
          <a:prstGeom prst="rect">
            <a:avLst/>
          </a:prstGeom>
          <a:noFill/>
        </p:spPr>
      </p:pic>
    </p:spTree>
    <p:extLst>
      <p:ext uri="{BB962C8B-B14F-4D97-AF65-F5344CB8AC3E}">
        <p14:creationId xmlns:p14="http://schemas.microsoft.com/office/powerpoint/2010/main" val="396851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24"/>
                </p:tgtEl>
              </p:cMediaNode>
            </p:audio>
          </p:childTnLst>
        </p:cTn>
      </p:par>
    </p:tnLst>
    <p:bldLst>
      <p:bldP spid="7"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6</a:t>
            </a:fld>
            <a:endParaRPr lang="zh-CN" altLang="en-US"/>
          </a:p>
        </p:txBody>
      </p:sp>
      <p:sp>
        <p:nvSpPr>
          <p:cNvPr id="9" name="文本框 8">
            <a:extLst>
              <a:ext uri="{FF2B5EF4-FFF2-40B4-BE49-F238E27FC236}">
                <a16:creationId xmlns:a16="http://schemas.microsoft.com/office/drawing/2014/main" id="{FA45124A-F5F3-48F9-9B18-8B2A2FB54F07}"/>
              </a:ext>
            </a:extLst>
          </p:cNvPr>
          <p:cNvSpPr txBox="1"/>
          <p:nvPr/>
        </p:nvSpPr>
        <p:spPr>
          <a:xfrm>
            <a:off x="1960949" y="1641788"/>
            <a:ext cx="7450594" cy="707886"/>
          </a:xfrm>
          <a:prstGeom prst="rect">
            <a:avLst/>
          </a:prstGeom>
          <a:noFill/>
        </p:spPr>
        <p:txBody>
          <a:bodyPr wrap="square">
            <a:spAutoFit/>
          </a:bodyPr>
          <a:lstStyle/>
          <a:p>
            <a:r>
              <a:rPr lang="zh-CN" altLang="en-US" sz="2000" kern="100" dirty="0">
                <a:effectLst/>
                <a:latin typeface="+mn-ea"/>
                <a:cs typeface="宋体" panose="02010600030101010101" pitchFamily="2" charset="-122"/>
              </a:rPr>
              <a:t>数据预处理包含</a:t>
            </a:r>
            <a:r>
              <a:rPr lang="zh-CN" altLang="zh-CN" sz="2000" kern="100" dirty="0">
                <a:effectLst/>
                <a:latin typeface="+mn-ea"/>
                <a:cs typeface="宋体" panose="02010600030101010101" pitchFamily="2" charset="-122"/>
              </a:rPr>
              <a:t>数据清洗与特征重建</a:t>
            </a:r>
            <a:r>
              <a:rPr lang="zh-CN" altLang="en-US" sz="2000" kern="100" dirty="0">
                <a:effectLst/>
                <a:latin typeface="+mn-ea"/>
                <a:cs typeface="宋体" panose="02010600030101010101" pitchFamily="2" charset="-122"/>
              </a:rPr>
              <a:t>，目的</a:t>
            </a:r>
            <a:r>
              <a:rPr lang="zh-CN" altLang="zh-CN" sz="2000" kern="100" dirty="0">
                <a:effectLst/>
                <a:latin typeface="+mn-ea"/>
                <a:cs typeface="宋体" panose="02010600030101010101" pitchFamily="2" charset="-122"/>
              </a:rPr>
              <a:t>是为了</a:t>
            </a:r>
            <a:r>
              <a:rPr lang="zh-CN" altLang="zh-CN" sz="2000" kern="100" dirty="0">
                <a:latin typeface="+mn-ea"/>
                <a:cs typeface="宋体" panose="02010600030101010101" pitchFamily="2" charset="-122"/>
              </a:rPr>
              <a:t>满足优化模型</a:t>
            </a:r>
            <a:r>
              <a:rPr lang="zh-CN" altLang="en-US" sz="2000" kern="100" dirty="0">
                <a:latin typeface="+mn-ea"/>
                <a:cs typeface="宋体" panose="02010600030101010101" pitchFamily="2" charset="-122"/>
              </a:rPr>
              <a:t>效果</a:t>
            </a:r>
            <a:r>
              <a:rPr lang="zh-CN" altLang="zh-CN" sz="2000" kern="100" dirty="0">
                <a:latin typeface="+mn-ea"/>
                <a:cs typeface="宋体" panose="02010600030101010101" pitchFamily="2" charset="-122"/>
              </a:rPr>
              <a:t>的</a:t>
            </a:r>
            <a:r>
              <a:rPr lang="zh-CN" altLang="zh-CN" sz="2000" kern="100" dirty="0">
                <a:effectLst/>
                <a:latin typeface="+mn-ea"/>
                <a:cs typeface="宋体" panose="02010600030101010101" pitchFamily="2" charset="-122"/>
              </a:rPr>
              <a:t>需要。</a:t>
            </a:r>
            <a:endParaRPr lang="zh-CN" altLang="en-US" sz="2000" dirty="0">
              <a:latin typeface="+mn-ea"/>
            </a:endParaRPr>
          </a:p>
        </p:txBody>
      </p:sp>
      <p:sp>
        <p:nvSpPr>
          <p:cNvPr id="11" name="文本框 10">
            <a:extLst>
              <a:ext uri="{FF2B5EF4-FFF2-40B4-BE49-F238E27FC236}">
                <a16:creationId xmlns:a16="http://schemas.microsoft.com/office/drawing/2014/main" id="{2D73C6C1-ACFC-40B6-875C-25EB30722FF2}"/>
              </a:ext>
            </a:extLst>
          </p:cNvPr>
          <p:cNvSpPr txBox="1"/>
          <p:nvPr/>
        </p:nvSpPr>
        <p:spPr>
          <a:xfrm>
            <a:off x="1922711" y="2997746"/>
            <a:ext cx="7450594" cy="1944216"/>
          </a:xfrm>
          <a:prstGeom prst="rect">
            <a:avLst/>
          </a:prstGeom>
          <a:noFill/>
        </p:spPr>
        <p:txBody>
          <a:bodyPr wrap="square">
            <a:spAutoFit/>
          </a:bodyPr>
          <a:lstStyle/>
          <a:p>
            <a:r>
              <a:rPr lang="zh-CN" altLang="zh-CN" sz="2000" kern="100" dirty="0">
                <a:effectLst/>
                <a:latin typeface="+mn-ea"/>
                <a:cs typeface="宋体" panose="02010600030101010101" pitchFamily="2" charset="-122"/>
              </a:rPr>
              <a:t>由于使用正则化线性回归算法，理论上数据需要满足线性、独立性、正态性、方差齐性、自变量间不存在多重共线、因变量为连续变量等要求，因此我们的数据清洗与特征重建主要包含包含数据集理解与分析、缺失值补充、特征选择、数值填充数值型数据、</a:t>
            </a:r>
            <a:r>
              <a:rPr lang="en-US" altLang="zh-CN" sz="2000" kern="100" dirty="0">
                <a:effectLst/>
                <a:latin typeface="+mn-ea"/>
                <a:cs typeface="宋体" panose="02010600030101010101" pitchFamily="2" charset="-122"/>
              </a:rPr>
              <a:t>one-hot</a:t>
            </a:r>
            <a:r>
              <a:rPr lang="zh-CN" altLang="zh-CN" sz="2000" kern="100" dirty="0">
                <a:effectLst/>
                <a:latin typeface="+mn-ea"/>
                <a:cs typeface="宋体" panose="02010600030101010101" pitchFamily="2" charset="-122"/>
              </a:rPr>
              <a:t>编码填充非数值型数据、特征缩放、标准化、确认特征、反思重来等步骤。</a:t>
            </a:r>
            <a:endParaRPr lang="zh-CN" altLang="en-US" sz="2000" dirty="0">
              <a:latin typeface="+mn-ea"/>
            </a:endParaRPr>
          </a:p>
        </p:txBody>
      </p:sp>
    </p:spTree>
    <p:extLst>
      <p:ext uri="{BB962C8B-B14F-4D97-AF65-F5344CB8AC3E}">
        <p14:creationId xmlns:p14="http://schemas.microsoft.com/office/powerpoint/2010/main" val="9702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7</a:t>
            </a:fld>
            <a:endParaRPr lang="zh-CN" altLang="en-US"/>
          </a:p>
        </p:txBody>
      </p:sp>
      <p:pic>
        <p:nvPicPr>
          <p:cNvPr id="23" name="图片 22">
            <a:extLst>
              <a:ext uri="{FF2B5EF4-FFF2-40B4-BE49-F238E27FC236}">
                <a16:creationId xmlns:a16="http://schemas.microsoft.com/office/drawing/2014/main" id="{B9039A69-B807-4FE1-ADFD-CDD18892F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183" y="628347"/>
            <a:ext cx="4104456" cy="1164778"/>
          </a:xfrm>
          <a:prstGeom prst="rect">
            <a:avLst/>
          </a:prstGeom>
        </p:spPr>
      </p:pic>
      <p:sp>
        <p:nvSpPr>
          <p:cNvPr id="24" name="文本框 23">
            <a:extLst>
              <a:ext uri="{FF2B5EF4-FFF2-40B4-BE49-F238E27FC236}">
                <a16:creationId xmlns:a16="http://schemas.microsoft.com/office/drawing/2014/main" id="{2CF0EE8D-E6D4-45FC-8EBC-A0CB3AC00BFB}"/>
              </a:ext>
            </a:extLst>
          </p:cNvPr>
          <p:cNvSpPr txBox="1"/>
          <p:nvPr/>
        </p:nvSpPr>
        <p:spPr>
          <a:xfrm>
            <a:off x="597623" y="2277666"/>
            <a:ext cx="4061392" cy="1200329"/>
          </a:xfrm>
          <a:prstGeom prst="rect">
            <a:avLst/>
          </a:prstGeom>
          <a:noFill/>
        </p:spPr>
        <p:txBody>
          <a:bodyPr wrap="square" rtlCol="0">
            <a:spAutoFit/>
          </a:bodyPr>
          <a:lstStyle/>
          <a:p>
            <a:r>
              <a:rPr lang="zh-CN" altLang="en-US" dirty="0"/>
              <a:t>样本特征数过多，同时也存在大量缺失值和非数值数据，需要对数据进行预处理</a:t>
            </a:r>
          </a:p>
        </p:txBody>
      </p:sp>
      <p:pic>
        <p:nvPicPr>
          <p:cNvPr id="27" name="图片 26">
            <a:extLst>
              <a:ext uri="{FF2B5EF4-FFF2-40B4-BE49-F238E27FC236}">
                <a16:creationId xmlns:a16="http://schemas.microsoft.com/office/drawing/2014/main" id="{17B46926-8648-4BB3-92CF-99C25A1C3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005" y="1989634"/>
            <a:ext cx="5328592" cy="4005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8</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5318688" cy="461665"/>
          </a:xfrm>
          <a:prstGeom prst="rect">
            <a:avLst/>
          </a:prstGeom>
          <a:noFill/>
        </p:spPr>
        <p:txBody>
          <a:bodyPr wrap="square" rtlCol="0">
            <a:spAutoFit/>
          </a:bodyPr>
          <a:lstStyle/>
          <a:p>
            <a:r>
              <a:rPr lang="en-US" altLang="zh-CN" dirty="0"/>
              <a:t>1</a:t>
            </a:r>
            <a:r>
              <a:rPr lang="zh-CN" altLang="en-US" dirty="0"/>
              <a:t>：图示分析考虑特征或样本是否保留</a:t>
            </a:r>
          </a:p>
        </p:txBody>
      </p:sp>
      <p:sp>
        <p:nvSpPr>
          <p:cNvPr id="7" name="文本框 6">
            <a:extLst>
              <a:ext uri="{FF2B5EF4-FFF2-40B4-BE49-F238E27FC236}">
                <a16:creationId xmlns:a16="http://schemas.microsoft.com/office/drawing/2014/main" id="{1F0B02B5-E419-4010-9CE5-158994B44744}"/>
              </a:ext>
            </a:extLst>
          </p:cNvPr>
          <p:cNvSpPr txBox="1"/>
          <p:nvPr/>
        </p:nvSpPr>
        <p:spPr>
          <a:xfrm>
            <a:off x="626567" y="1873467"/>
            <a:ext cx="2664296" cy="3416320"/>
          </a:xfrm>
          <a:prstGeom prst="rect">
            <a:avLst/>
          </a:prstGeom>
          <a:noFill/>
        </p:spPr>
        <p:txBody>
          <a:bodyPr wrap="square" rtlCol="0">
            <a:spAutoFit/>
          </a:bodyPr>
          <a:lstStyle/>
          <a:p>
            <a:r>
              <a:rPr lang="zh-CN" altLang="en-US" dirty="0"/>
              <a:t>举例：如图对于</a:t>
            </a:r>
            <a:r>
              <a:rPr lang="en-US" altLang="zh-CN" dirty="0"/>
              <a:t>’Street’</a:t>
            </a:r>
            <a:r>
              <a:rPr lang="zh-CN" altLang="en-US" dirty="0"/>
              <a:t>这个特征，绝大部分数据都属于</a:t>
            </a:r>
            <a:r>
              <a:rPr lang="en-US" altLang="zh-CN" dirty="0"/>
              <a:t>’Pave’</a:t>
            </a:r>
            <a:r>
              <a:rPr lang="zh-CN" altLang="en-US" dirty="0"/>
              <a:t>这一类，仅有极少数特征属</a:t>
            </a:r>
            <a:r>
              <a:rPr lang="en-US" altLang="zh-CN" dirty="0"/>
              <a:t>’</a:t>
            </a:r>
            <a:r>
              <a:rPr lang="en-US" altLang="zh-CN" dirty="0" err="1"/>
              <a:t>Grvl</a:t>
            </a:r>
            <a:r>
              <a:rPr lang="en-US" altLang="zh-CN" dirty="0"/>
              <a:t>’</a:t>
            </a:r>
            <a:r>
              <a:rPr lang="zh-CN" altLang="en-US" dirty="0"/>
              <a:t>类。那么这一特征对最后模型构建帮助不大，可以予以考虑删除。</a:t>
            </a:r>
          </a:p>
        </p:txBody>
      </p:sp>
      <p:pic>
        <p:nvPicPr>
          <p:cNvPr id="9" name="图片 8">
            <a:extLst>
              <a:ext uri="{FF2B5EF4-FFF2-40B4-BE49-F238E27FC236}">
                <a16:creationId xmlns:a16="http://schemas.microsoft.com/office/drawing/2014/main" id="{C604CA08-9FD0-4D46-837D-AC5B137F1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065" y="1514882"/>
            <a:ext cx="7752718" cy="4725938"/>
          </a:xfrm>
          <a:prstGeom prst="rect">
            <a:avLst/>
          </a:prstGeom>
        </p:spPr>
      </p:pic>
    </p:spTree>
    <p:extLst>
      <p:ext uri="{BB962C8B-B14F-4D97-AF65-F5344CB8AC3E}">
        <p14:creationId xmlns:p14="http://schemas.microsoft.com/office/powerpoint/2010/main" val="25618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501001" y="6859588"/>
            <a:ext cx="1108252" cy="461772"/>
          </a:xfrm>
          <a:prstGeom prst="rect">
            <a:avLst/>
          </a:prstGeom>
          <a:noFill/>
        </p:spPr>
        <p:txBody>
          <a:bodyPr wrap="none" rtlCol="0">
            <a:spAutoFit/>
          </a:bodyPr>
          <a:lstStyle/>
          <a:p>
            <a:r>
              <a:rPr lang="zh-CN" altLang="en-US" dirty="0">
                <a:cs typeface="+mn-ea"/>
                <a:sym typeface="+mn-lt"/>
              </a:rPr>
              <a:t>延时符</a:t>
            </a:r>
          </a:p>
        </p:txBody>
      </p:sp>
      <p:sp>
        <p:nvSpPr>
          <p:cNvPr id="3" name="文本占位符 2"/>
          <p:cNvSpPr>
            <a:spLocks noGrp="1"/>
          </p:cNvSpPr>
          <p:nvPr>
            <p:ph type="body" sz="quarter" idx="10"/>
          </p:nvPr>
        </p:nvSpPr>
        <p:spPr/>
        <p:txBody>
          <a:bodyPr/>
          <a:lstStyle/>
          <a:p>
            <a:r>
              <a:rPr lang="zh-CN" altLang="en-US" dirty="0">
                <a:cs typeface="+mn-ea"/>
                <a:sym typeface="+mn-lt"/>
              </a:rPr>
              <a:t>数据预处理</a:t>
            </a:r>
          </a:p>
        </p:txBody>
      </p:sp>
      <p:sp>
        <p:nvSpPr>
          <p:cNvPr id="4" name="灯片编号占位符 3"/>
          <p:cNvSpPr>
            <a:spLocks noGrp="1"/>
          </p:cNvSpPr>
          <p:nvPr>
            <p:ph type="sldNum" sz="quarter" idx="12"/>
          </p:nvPr>
        </p:nvSpPr>
        <p:spPr/>
        <p:txBody>
          <a:bodyPr/>
          <a:lstStyle/>
          <a:p>
            <a:fld id="{EB730883-2733-4EB0-9793-894FF9D50112}" type="slidenum">
              <a:rPr lang="zh-CN" altLang="en-US" smtClean="0"/>
              <a:t>9</a:t>
            </a:fld>
            <a:endParaRPr lang="zh-CN" altLang="en-US"/>
          </a:p>
        </p:txBody>
      </p:sp>
      <p:sp>
        <p:nvSpPr>
          <p:cNvPr id="2" name="文本框 1">
            <a:extLst>
              <a:ext uri="{FF2B5EF4-FFF2-40B4-BE49-F238E27FC236}">
                <a16:creationId xmlns:a16="http://schemas.microsoft.com/office/drawing/2014/main" id="{D6358A3E-5F7F-4734-9B17-086D82F10D97}"/>
              </a:ext>
            </a:extLst>
          </p:cNvPr>
          <p:cNvSpPr txBox="1"/>
          <p:nvPr/>
        </p:nvSpPr>
        <p:spPr>
          <a:xfrm>
            <a:off x="204423" y="828895"/>
            <a:ext cx="5289882" cy="461665"/>
          </a:xfrm>
          <a:prstGeom prst="rect">
            <a:avLst/>
          </a:prstGeom>
          <a:noFill/>
        </p:spPr>
        <p:txBody>
          <a:bodyPr wrap="square" rtlCol="0">
            <a:spAutoFit/>
          </a:bodyPr>
          <a:lstStyle/>
          <a:p>
            <a:r>
              <a:rPr lang="en-US" altLang="zh-CN" dirty="0"/>
              <a:t>1</a:t>
            </a:r>
            <a:r>
              <a:rPr lang="zh-CN" altLang="en-US" dirty="0"/>
              <a:t>：图示分析考虑特征或样本是否保留</a:t>
            </a:r>
          </a:p>
        </p:txBody>
      </p:sp>
      <p:sp>
        <p:nvSpPr>
          <p:cNvPr id="7" name="文本框 6">
            <a:extLst>
              <a:ext uri="{FF2B5EF4-FFF2-40B4-BE49-F238E27FC236}">
                <a16:creationId xmlns:a16="http://schemas.microsoft.com/office/drawing/2014/main" id="{1F0B02B5-E419-4010-9CE5-158994B44744}"/>
              </a:ext>
            </a:extLst>
          </p:cNvPr>
          <p:cNvSpPr txBox="1"/>
          <p:nvPr/>
        </p:nvSpPr>
        <p:spPr>
          <a:xfrm>
            <a:off x="726991" y="1701602"/>
            <a:ext cx="4312158" cy="4154984"/>
          </a:xfrm>
          <a:prstGeom prst="rect">
            <a:avLst/>
          </a:prstGeom>
          <a:noFill/>
        </p:spPr>
        <p:txBody>
          <a:bodyPr wrap="square" rtlCol="0">
            <a:spAutoFit/>
          </a:bodyPr>
          <a:lstStyle/>
          <a:p>
            <a:r>
              <a:rPr lang="zh-CN" altLang="en-US" dirty="0"/>
              <a:t>同时，在图示分析时发现离群值后也可以考虑删除。</a:t>
            </a:r>
            <a:endParaRPr lang="en-US" altLang="zh-CN" dirty="0"/>
          </a:p>
          <a:p>
            <a:r>
              <a:rPr lang="zh-CN" altLang="en-US" dirty="0"/>
              <a:t>这里我们赞同了</a:t>
            </a:r>
            <a:r>
              <a:rPr lang="en-US" altLang="zh-CN" dirty="0" err="1"/>
              <a:t>kaggle</a:t>
            </a:r>
            <a:r>
              <a:rPr lang="zh-CN" altLang="en-US" dirty="0"/>
              <a:t>文档</a:t>
            </a:r>
            <a:r>
              <a:rPr lang="en-US" altLang="zh-CN" sz="2400" i="1" kern="100" dirty="0">
                <a:effectLst/>
                <a:latin typeface="+mn-ea"/>
                <a:cs typeface="Times New Roman" panose="02020603050405020304" pitchFamily="18" charset="0"/>
              </a:rPr>
              <a:t>comprehensive data exploration with python</a:t>
            </a:r>
            <a:r>
              <a:rPr lang="zh-CN" altLang="en-US" kern="100" dirty="0">
                <a:latin typeface="+mn-ea"/>
                <a:cs typeface="Times New Roman" panose="02020603050405020304" pitchFamily="18" charset="0"/>
              </a:rPr>
              <a:t>的观点</a:t>
            </a:r>
            <a:r>
              <a:rPr lang="zh-CN" altLang="en-US" sz="2400" kern="100" dirty="0">
                <a:effectLst/>
                <a:latin typeface="+mn-ea"/>
                <a:cs typeface="Times New Roman" panose="02020603050405020304" pitchFamily="18" charset="0"/>
              </a:rPr>
              <a:t>，认为删去极个别明显孤立的离群值对线性回归模型训练“有益无害”，没有考虑这个样本可能受其他特征影响。</a:t>
            </a:r>
            <a:endParaRPr lang="en-US" altLang="zh-CN" sz="2400" kern="100" dirty="0">
              <a:effectLst/>
              <a:latin typeface="+mn-ea"/>
              <a:cs typeface="Times New Roman" panose="02020603050405020304" pitchFamily="18" charset="0"/>
            </a:endParaRPr>
          </a:p>
          <a:p>
            <a:r>
              <a:rPr lang="zh-CN" altLang="en-US" kern="100" dirty="0">
                <a:latin typeface="+mn-ea"/>
                <a:cs typeface="Times New Roman" panose="02020603050405020304" pitchFamily="18" charset="0"/>
              </a:rPr>
              <a:t>我们一共删去了</a:t>
            </a:r>
            <a:r>
              <a:rPr lang="en-US" altLang="zh-CN" kern="100" dirty="0">
                <a:latin typeface="+mn-ea"/>
                <a:cs typeface="Times New Roman" panose="02020603050405020304" pitchFamily="18" charset="0"/>
              </a:rPr>
              <a:t>2</a:t>
            </a:r>
            <a:r>
              <a:rPr lang="zh-CN" altLang="en-US" kern="100" dirty="0">
                <a:latin typeface="+mn-ea"/>
                <a:cs typeface="Times New Roman" panose="02020603050405020304" pitchFamily="18" charset="0"/>
              </a:rPr>
              <a:t>个样本。</a:t>
            </a:r>
            <a:endParaRPr lang="en-US" altLang="zh-CN" sz="2400" kern="100" dirty="0">
              <a:effectLst/>
              <a:latin typeface="+mn-ea"/>
              <a:cs typeface="Times New Roman" panose="02020603050405020304" pitchFamily="18" charset="0"/>
            </a:endParaRPr>
          </a:p>
          <a:p>
            <a:endParaRPr lang="zh-CN" altLang="en-US" dirty="0"/>
          </a:p>
        </p:txBody>
      </p:sp>
      <p:pic>
        <p:nvPicPr>
          <p:cNvPr id="6" name="图片 5">
            <a:extLst>
              <a:ext uri="{FF2B5EF4-FFF2-40B4-BE49-F238E27FC236}">
                <a16:creationId xmlns:a16="http://schemas.microsoft.com/office/drawing/2014/main" id="{F4C32B3A-4155-4D9F-9701-BC3185697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4305" y="45418"/>
            <a:ext cx="5861231" cy="3462559"/>
          </a:xfrm>
          <a:prstGeom prst="rect">
            <a:avLst/>
          </a:prstGeom>
        </p:spPr>
      </p:pic>
      <p:pic>
        <p:nvPicPr>
          <p:cNvPr id="10" name="图片 9">
            <a:extLst>
              <a:ext uri="{FF2B5EF4-FFF2-40B4-BE49-F238E27FC236}">
                <a16:creationId xmlns:a16="http://schemas.microsoft.com/office/drawing/2014/main" id="{992F6A3D-26A9-42D9-AE93-2AA9805F5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7127" y="3429794"/>
            <a:ext cx="5026302" cy="3254208"/>
          </a:xfrm>
          <a:prstGeom prst="rect">
            <a:avLst/>
          </a:prstGeom>
        </p:spPr>
      </p:pic>
    </p:spTree>
    <p:extLst>
      <p:ext uri="{BB962C8B-B14F-4D97-AF65-F5344CB8AC3E}">
        <p14:creationId xmlns:p14="http://schemas.microsoft.com/office/powerpoint/2010/main" val="28622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Impact"/>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664</TotalTime>
  <Words>4879</Words>
  <Application>Microsoft Office PowerPoint</Application>
  <PresentationFormat>自定义</PresentationFormat>
  <Paragraphs>386</Paragraphs>
  <Slides>57</Slides>
  <Notes>56</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宋体</vt:lpstr>
      <vt:lpstr>微软雅黑</vt:lpstr>
      <vt:lpstr>Arial</vt:lpstr>
      <vt:lpstr>Calibri</vt:lpstr>
      <vt:lpstr>Impact</vt:lpstr>
      <vt:lpstr>Source Sans Pro</vt:lpstr>
      <vt:lpstr>Source Sans Pro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钱 克洋</cp:lastModifiedBy>
  <cp:revision>87</cp:revision>
  <dcterms:created xsi:type="dcterms:W3CDTF">2014-08-23T07:50:00Z</dcterms:created>
  <dcterms:modified xsi:type="dcterms:W3CDTF">2020-12-25T08:27:33Z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